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0" r:id="rId27"/>
    <p:sldId id="282" r:id="rId28"/>
    <p:sldId id="283" r:id="rId29"/>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B2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9" autoAdjust="0"/>
    <p:restoredTop sz="94660"/>
  </p:normalViewPr>
  <p:slideViewPr>
    <p:cSldViewPr snapToGrid="0">
      <p:cViewPr varScale="1">
        <p:scale>
          <a:sx n="64" d="100"/>
          <a:sy n="64" d="100"/>
        </p:scale>
        <p:origin x="20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815344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76483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044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04966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11760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2205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07905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362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79666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2952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7262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846CE7D5-CF57-46EF-B807-FDD0502418D4}" type="datetimeFigureOut">
              <a:rPr lang="en-US" smtClean="0"/>
              <a:t>5/15/23</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7520177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americanweatherstar.com/warranty/stargard-warranty-samples/" TargetMode="External"/><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5.emf"/><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hyperlink" Target="https://www.americanweatherstar.com/wp-admin/admin-ajax.php?juwpfisadmin=false&amp;action=wpfd&amp;task=file.download&amp;wpfd_category_id=134&amp;wpfd_file_id=84895&amp;token=b6472e6d207be6959a2ac81db3910443&amp;preview=1" TargetMode="External"/><Relationship Id="rId2"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hyperlink" Target="http://www.americanweatherstar.com/wp-content/uploads/2014/02/stargard-plus-brochure-application-fillable.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americanweatherstar.com/products/primers-cleaners/red-oxide-rust-prime-912/" TargetMode="External"/><Relationship Id="rId13" Type="http://schemas.openxmlformats.org/officeDocument/2006/relationships/hyperlink" Target="http://www.americanweatherstar.com/" TargetMode="External"/><Relationship Id="rId3" Type="http://schemas.openxmlformats.org/officeDocument/2006/relationships/hyperlink" Target="https://www.americanweatherstar.com/download/211/quick-specs/107617/quick-spec-color-gard?preview=1" TargetMode="External"/><Relationship Id="rId7" Type="http://schemas.openxmlformats.org/officeDocument/2006/relationships/hyperlink" Target="https://www.americanweatherstar.com/products/primers-cleaners/ecocleaner-925/" TargetMode="External"/><Relationship Id="rId12" Type="http://schemas.openxmlformats.org/officeDocument/2006/relationships/hyperlink" Target="https://www.americanweatherstar.com/products/roof-coatings/high-gloss-acrylic-215/" TargetMode="External"/><Relationship Id="rId2" Type="http://schemas.openxmlformats.org/officeDocument/2006/relationships/hyperlink" Target="https://www.americanweatherstar.com/systems/color-gard-plus-architectural-roof-coating-system/" TargetMode="External"/><Relationship Id="rId1" Type="http://schemas.openxmlformats.org/officeDocument/2006/relationships/slideLayout" Target="../slideLayouts/slideLayout2.xml"/><Relationship Id="rId6" Type="http://schemas.openxmlformats.org/officeDocument/2006/relationships/hyperlink" Target="https://www.americanweatherstar.com/wp-admin/admin-ajax.php?juwpfisadmin=false&amp;action=wpfd&amp;task=file.download&amp;wpfd_category_id=134&amp;wpfd_file_id=84895&amp;token=b6472e6d207be6959a2ac81db3910443&amp;preview=1" TargetMode="External"/><Relationship Id="rId11" Type="http://schemas.openxmlformats.org/officeDocument/2006/relationships/hyperlink" Target="https://www.americanweatherstar.com/products/roof-coatings/high-tensile-acrylic-211/" TargetMode="External"/><Relationship Id="rId5" Type="http://schemas.openxmlformats.org/officeDocument/2006/relationships/hyperlink" Target="https://www.americanweatherstar.com/warranty/stargard-warranty-samples/" TargetMode="External"/><Relationship Id="rId15" Type="http://schemas.openxmlformats.org/officeDocument/2006/relationships/hyperlink" Target="https://www.americanweatherstar.com/wp-admin/admin-ajax.php?juwpfisadmin=false&amp;action=wpfd&amp;task=file.download&amp;wpfd_category_id=70&amp;wpfd_file_id=107569&amp;token=&amp;preview=1" TargetMode="External"/><Relationship Id="rId10" Type="http://schemas.openxmlformats.org/officeDocument/2006/relationships/hyperlink" Target="https://www.americanweatherstar.com/products/terminator-roof-sealant/terminator-622/" TargetMode="External"/><Relationship Id="rId4" Type="http://schemas.openxmlformats.org/officeDocument/2006/relationships/hyperlink" Target="https://www.americanweatherstar.com/wp-admin/admin-ajax.php?juwpfisadmin=false&amp;action=wpfd&amp;task=file.download&amp;wpfd_category_id=227&amp;wpfd_file_id=93286&amp;token=&amp;preview=1" TargetMode="External"/><Relationship Id="rId9" Type="http://schemas.openxmlformats.org/officeDocument/2006/relationships/hyperlink" Target="https://www.americanweatherstar.com/products/primers-cleaners/color-prime-915/" TargetMode="External"/><Relationship Id="rId14" Type="http://schemas.openxmlformats.org/officeDocument/2006/relationships/hyperlink" Target="mailto:info@americanweatherstar.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626F40-F69C-0967-536D-293E1C68FF87}"/>
              </a:ext>
            </a:extLst>
          </p:cNvPr>
          <p:cNvSpPr/>
          <p:nvPr/>
        </p:nvSpPr>
        <p:spPr>
          <a:xfrm>
            <a:off x="1587" y="0"/>
            <a:ext cx="24384000" cy="13716000"/>
          </a:xfrm>
          <a:prstGeom prst="rect">
            <a:avLst/>
          </a:prstGeom>
          <a:solidFill>
            <a:srgbClr val="0B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6" name="TextBox 15">
            <a:extLst>
              <a:ext uri="{FF2B5EF4-FFF2-40B4-BE49-F238E27FC236}">
                <a16:creationId xmlns:a16="http://schemas.microsoft.com/office/drawing/2014/main" id="{617BB26D-D3C9-DC44-221F-EE66386BE911}"/>
              </a:ext>
            </a:extLst>
          </p:cNvPr>
          <p:cNvSpPr txBox="1"/>
          <p:nvPr/>
        </p:nvSpPr>
        <p:spPr>
          <a:xfrm>
            <a:off x="12515972" y="11578779"/>
            <a:ext cx="10744201" cy="1077218"/>
          </a:xfrm>
          <a:prstGeom prst="rect">
            <a:avLst/>
          </a:prstGeom>
          <a:noFill/>
        </p:spPr>
        <p:txBody>
          <a:bodyPr wrap="square" rtlCol="0" anchor="ctr">
            <a:spAutoFit/>
          </a:bodyPr>
          <a:lstStyle/>
          <a:p>
            <a:pPr algn="r"/>
            <a:r>
              <a:rPr lang="en-US" sz="3200" b="1" spc="100" dirty="0">
                <a:solidFill>
                  <a:schemeClr val="bg1"/>
                </a:solidFill>
              </a:rPr>
              <a:t>FLUID-APPLIED ROOF RESTORATION</a:t>
            </a:r>
          </a:p>
          <a:p>
            <a:pPr algn="r"/>
            <a:r>
              <a:rPr lang="en-US" sz="3200" dirty="0" err="1">
                <a:solidFill>
                  <a:schemeClr val="bg1"/>
                </a:solidFill>
              </a:rPr>
              <a:t>www.americanweatherstar.com</a:t>
            </a:r>
            <a:r>
              <a:rPr lang="en-US" sz="3200" dirty="0">
                <a:solidFill>
                  <a:schemeClr val="bg1"/>
                </a:solidFill>
              </a:rPr>
              <a:t> | 800-771-6643</a:t>
            </a:r>
          </a:p>
        </p:txBody>
      </p:sp>
      <p:pic>
        <p:nvPicPr>
          <p:cNvPr id="17" name="Picture 16">
            <a:extLst>
              <a:ext uri="{FF2B5EF4-FFF2-40B4-BE49-F238E27FC236}">
                <a16:creationId xmlns:a16="http://schemas.microsoft.com/office/drawing/2014/main" id="{6C3F139E-FED8-9CC6-82F5-7D9229BFCC6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64966" y="9182320"/>
            <a:ext cx="6967677" cy="5384116"/>
          </a:xfrm>
          <a:prstGeom prst="rect">
            <a:avLst/>
          </a:prstGeom>
        </p:spPr>
      </p:pic>
      <p:pic>
        <p:nvPicPr>
          <p:cNvPr id="18" name="Picture 17" descr="Logo&#10;&#10;Description automatically generated">
            <a:extLst>
              <a:ext uri="{FF2B5EF4-FFF2-40B4-BE49-F238E27FC236}">
                <a16:creationId xmlns:a16="http://schemas.microsoft.com/office/drawing/2014/main" id="{BF4FA99C-2745-6F74-B71B-BB58C7C407FE}"/>
              </a:ext>
            </a:extLst>
          </p:cNvPr>
          <p:cNvPicPr>
            <a:picLocks noChangeAspect="1"/>
          </p:cNvPicPr>
          <p:nvPr/>
        </p:nvPicPr>
        <p:blipFill>
          <a:blip r:embed="rId3"/>
          <a:stretch>
            <a:fillRect/>
          </a:stretch>
        </p:blipFill>
        <p:spPr>
          <a:xfrm>
            <a:off x="4746518" y="2251404"/>
            <a:ext cx="7447069" cy="3448643"/>
          </a:xfrm>
          <a:prstGeom prst="rect">
            <a:avLst/>
          </a:prstGeom>
        </p:spPr>
      </p:pic>
      <p:sp>
        <p:nvSpPr>
          <p:cNvPr id="19" name="TextBox 18">
            <a:extLst>
              <a:ext uri="{FF2B5EF4-FFF2-40B4-BE49-F238E27FC236}">
                <a16:creationId xmlns:a16="http://schemas.microsoft.com/office/drawing/2014/main" id="{B434CBBF-D773-32AC-3596-4A7259D76827}"/>
              </a:ext>
            </a:extLst>
          </p:cNvPr>
          <p:cNvSpPr txBox="1"/>
          <p:nvPr/>
        </p:nvSpPr>
        <p:spPr>
          <a:xfrm>
            <a:off x="0" y="6221511"/>
            <a:ext cx="24387175" cy="984885"/>
          </a:xfrm>
          <a:prstGeom prst="rect">
            <a:avLst/>
          </a:prstGeom>
          <a:noFill/>
        </p:spPr>
        <p:txBody>
          <a:bodyPr wrap="square" rtlCol="0">
            <a:spAutoFit/>
          </a:bodyPr>
          <a:lstStyle/>
          <a:p>
            <a:pPr algn="ctr"/>
            <a:r>
              <a:rPr lang="en-US" sz="4000" b="1" spc="300" dirty="0">
                <a:solidFill>
                  <a:schemeClr val="bg1"/>
                </a:solidFill>
              </a:rPr>
              <a:t>THE ARCHITECTURAL ROOF RESTORATION SOLUTIONS</a:t>
            </a:r>
          </a:p>
          <a:p>
            <a:pPr algn="ctr"/>
            <a:endParaRPr lang="en-US" dirty="0"/>
          </a:p>
        </p:txBody>
      </p:sp>
      <p:pic>
        <p:nvPicPr>
          <p:cNvPr id="20" name="Picture 19" descr="A picture containing text, clipart&#10;&#10;Description automatically generated">
            <a:extLst>
              <a:ext uri="{FF2B5EF4-FFF2-40B4-BE49-F238E27FC236}">
                <a16:creationId xmlns:a16="http://schemas.microsoft.com/office/drawing/2014/main" id="{0C416C96-559A-585D-9B88-46500C62F274}"/>
              </a:ext>
            </a:extLst>
          </p:cNvPr>
          <p:cNvPicPr>
            <a:picLocks noChangeAspect="1"/>
          </p:cNvPicPr>
          <p:nvPr/>
        </p:nvPicPr>
        <p:blipFill>
          <a:blip r:embed="rId4"/>
          <a:stretch>
            <a:fillRect/>
          </a:stretch>
        </p:blipFill>
        <p:spPr>
          <a:xfrm>
            <a:off x="12934386" y="3164604"/>
            <a:ext cx="6412934" cy="1622244"/>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EBFAD8DA-A93F-BC78-C986-9BE7B4BD5E8E}"/>
              </a:ext>
            </a:extLst>
          </p:cNvPr>
          <p:cNvPicPr>
            <a:picLocks noChangeAspect="1"/>
          </p:cNvPicPr>
          <p:nvPr/>
        </p:nvPicPr>
        <p:blipFill>
          <a:blip r:embed="rId2"/>
          <a:stretch>
            <a:fillRect/>
          </a:stretch>
        </p:blipFill>
        <p:spPr>
          <a:xfrm>
            <a:off x="458789" y="6629402"/>
            <a:ext cx="11506200" cy="6629398"/>
          </a:xfrm>
          <a:prstGeom prst="rect">
            <a:avLst/>
          </a:prstGeom>
        </p:spPr>
      </p:pic>
      <p:pic>
        <p:nvPicPr>
          <p:cNvPr id="5" name="Picture Placeholder 4">
            <a:extLst>
              <a:ext uri="{FF2B5EF4-FFF2-40B4-BE49-F238E27FC236}">
                <a16:creationId xmlns:a16="http://schemas.microsoft.com/office/drawing/2014/main" id="{9D5C3ECF-6225-5C7D-628C-7A1ED31B033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9" y="6629401"/>
            <a:ext cx="11506198" cy="6629400"/>
          </a:xfrm>
          <a:prstGeom prst="rect">
            <a:avLst/>
          </a:prstGeom>
          <a:ln>
            <a:noFill/>
          </a:ln>
        </p:spPr>
      </p:pic>
      <p:sp>
        <p:nvSpPr>
          <p:cNvPr id="6" name="Rectangle 5">
            <a:extLst>
              <a:ext uri="{FF2B5EF4-FFF2-40B4-BE49-F238E27FC236}">
                <a16:creationId xmlns:a16="http://schemas.microsoft.com/office/drawing/2014/main" id="{A5D97709-2979-6BD1-432A-5805E63EB91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6DE503D-9AFC-0FB9-EA74-637C60CFCF0D}"/>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10</a:t>
            </a:fld>
            <a:endParaRPr lang="en-US" sz="2400" b="1" dirty="0">
              <a:solidFill>
                <a:schemeClr val="bg1"/>
              </a:solidFill>
            </a:endParaRPr>
          </a:p>
        </p:txBody>
      </p:sp>
      <p:grpSp>
        <p:nvGrpSpPr>
          <p:cNvPr id="8" name="Group 7">
            <a:extLst>
              <a:ext uri="{FF2B5EF4-FFF2-40B4-BE49-F238E27FC236}">
                <a16:creationId xmlns:a16="http://schemas.microsoft.com/office/drawing/2014/main" id="{D6030922-7C50-433E-1C05-ECAF28376049}"/>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9A556360-5C8C-3C13-435D-59BCF3E6AC57}"/>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In some cases, a full roof replacement may be the only option for a building owner, but there are a number of factors to consider before committing to such a costly and extensive endeavor. For this reason, we recommend consulting an American WeatherStar approved contractor to explore all of your options.</a:t>
              </a:r>
            </a:p>
          </p:txBody>
        </p:sp>
        <p:sp>
          <p:nvSpPr>
            <p:cNvPr id="10" name="Subtitle 2">
              <a:extLst>
                <a:ext uri="{FF2B5EF4-FFF2-40B4-BE49-F238E27FC236}">
                  <a16:creationId xmlns:a16="http://schemas.microsoft.com/office/drawing/2014/main" id="{0EDA70CB-4879-B92B-40E8-ED82BB5AC64A}"/>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REPLACEMENT</a:t>
              </a:r>
            </a:p>
          </p:txBody>
        </p:sp>
        <p:cxnSp>
          <p:nvCxnSpPr>
            <p:cNvPr id="11" name="Straight Connector 10">
              <a:extLst>
                <a:ext uri="{FF2B5EF4-FFF2-40B4-BE49-F238E27FC236}">
                  <a16:creationId xmlns:a16="http://schemas.microsoft.com/office/drawing/2014/main" id="{1A38842A-CE0C-F72E-598A-7C81B1C58F56}"/>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6330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50FF1F85-D0A4-9444-634B-A62C5D8602F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789" y="6629400"/>
            <a:ext cx="11506200" cy="6629399"/>
          </a:xfrm>
          <a:prstGeom prst="rect">
            <a:avLst/>
          </a:prstGeom>
        </p:spPr>
      </p:pic>
      <p:pic>
        <p:nvPicPr>
          <p:cNvPr id="5" name="Picture Placeholder 4">
            <a:extLst>
              <a:ext uri="{FF2B5EF4-FFF2-40B4-BE49-F238E27FC236}">
                <a16:creationId xmlns:a16="http://schemas.microsoft.com/office/drawing/2014/main" id="{65348CA3-9785-6468-B969-FFE78F5E6C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22187" y="6629400"/>
            <a:ext cx="11506201" cy="6629400"/>
          </a:xfrm>
          <a:prstGeom prst="rect">
            <a:avLst/>
          </a:prstGeom>
          <a:ln>
            <a:noFill/>
          </a:ln>
        </p:spPr>
      </p:pic>
      <p:sp>
        <p:nvSpPr>
          <p:cNvPr id="6" name="Rectangle 5">
            <a:extLst>
              <a:ext uri="{FF2B5EF4-FFF2-40B4-BE49-F238E27FC236}">
                <a16:creationId xmlns:a16="http://schemas.microsoft.com/office/drawing/2014/main" id="{37F81884-492E-3320-B1B8-57AC54C271F4}"/>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826EF41-562C-E06F-9FFE-4BC2FF17FD37}"/>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11</a:t>
            </a:fld>
            <a:endParaRPr lang="en-US" sz="2400" b="1" dirty="0">
              <a:solidFill>
                <a:schemeClr val="bg1"/>
              </a:solidFill>
            </a:endParaRPr>
          </a:p>
        </p:txBody>
      </p:sp>
      <p:grpSp>
        <p:nvGrpSpPr>
          <p:cNvPr id="8" name="Group 7">
            <a:extLst>
              <a:ext uri="{FF2B5EF4-FFF2-40B4-BE49-F238E27FC236}">
                <a16:creationId xmlns:a16="http://schemas.microsoft.com/office/drawing/2014/main" id="{63FE1192-3D5F-BCBD-2074-5BD4565C4066}"/>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89E92FCA-9132-ED6F-D423-2B8318149B50}"/>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For building owners and facility mangers experiencing problems with their metal roofs, fluid-applied roof restoration is a more sustainable and cost-effective alternative to roof replacement. These systems not only stop leaks, they increase energy savings, reduce internal building temperatures, and prolong roof life.</a:t>
              </a:r>
            </a:p>
          </p:txBody>
        </p:sp>
        <p:sp>
          <p:nvSpPr>
            <p:cNvPr id="10" name="Subtitle 2">
              <a:extLst>
                <a:ext uri="{FF2B5EF4-FFF2-40B4-BE49-F238E27FC236}">
                  <a16:creationId xmlns:a16="http://schemas.microsoft.com/office/drawing/2014/main" id="{F08B4BE6-D024-75D4-E2F8-D5F375C5508B}"/>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RESTORATION</a:t>
              </a:r>
            </a:p>
          </p:txBody>
        </p:sp>
        <p:cxnSp>
          <p:nvCxnSpPr>
            <p:cNvPr id="11" name="Straight Connector 10">
              <a:extLst>
                <a:ext uri="{FF2B5EF4-FFF2-40B4-BE49-F238E27FC236}">
                  <a16:creationId xmlns:a16="http://schemas.microsoft.com/office/drawing/2014/main" id="{6785A555-1FA1-273D-2948-DF5CC9054EDE}"/>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11" descr="A picture containing building, outdoor, grass, house&#10;&#10;Description automatically generated">
            <a:extLst>
              <a:ext uri="{FF2B5EF4-FFF2-40B4-BE49-F238E27FC236}">
                <a16:creationId xmlns:a16="http://schemas.microsoft.com/office/drawing/2014/main" id="{87614E34-FC11-0CFF-00C7-0B2C6159D5D2}"/>
              </a:ext>
            </a:extLst>
          </p:cNvPr>
          <p:cNvPicPr>
            <a:picLocks noChangeAspect="1"/>
          </p:cNvPicPr>
          <p:nvPr/>
        </p:nvPicPr>
        <p:blipFill>
          <a:blip r:embed="rId4"/>
          <a:stretch>
            <a:fillRect/>
          </a:stretch>
        </p:blipFill>
        <p:spPr>
          <a:xfrm>
            <a:off x="458786" y="6614965"/>
            <a:ext cx="11506200" cy="6634469"/>
          </a:xfrm>
          <a:prstGeom prst="rect">
            <a:avLst/>
          </a:prstGeom>
        </p:spPr>
      </p:pic>
    </p:spTree>
    <p:extLst>
      <p:ext uri="{BB962C8B-B14F-4D97-AF65-F5344CB8AC3E}">
        <p14:creationId xmlns:p14="http://schemas.microsoft.com/office/powerpoint/2010/main" val="179094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E66A6F-A3C4-FD7D-184A-213D06DC36ED}"/>
              </a:ext>
            </a:extLst>
          </p:cNvPr>
          <p:cNvSpPr txBox="1"/>
          <p:nvPr/>
        </p:nvSpPr>
        <p:spPr>
          <a:xfrm>
            <a:off x="5596128" y="8336343"/>
            <a:ext cx="534016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More expensive</a:t>
            </a:r>
          </a:p>
          <a:p>
            <a:pPr marL="457200" indent="-457200">
              <a:lnSpc>
                <a:spcPct val="150000"/>
              </a:lnSpc>
              <a:buFont typeface="Wingdings" pitchFamily="2" charset="2"/>
              <a:buChar char="§"/>
            </a:pPr>
            <a:r>
              <a:rPr lang="en-US" sz="2400" dirty="0">
                <a:solidFill>
                  <a:srgbClr val="727272"/>
                </a:solidFill>
              </a:rPr>
              <a:t>High labor costs</a:t>
            </a:r>
          </a:p>
          <a:p>
            <a:pPr marL="457200" indent="-457200">
              <a:lnSpc>
                <a:spcPct val="150000"/>
              </a:lnSpc>
              <a:buFont typeface="Wingdings" pitchFamily="2" charset="2"/>
              <a:buChar char="§"/>
            </a:pPr>
            <a:r>
              <a:rPr lang="en-US" sz="2400" dirty="0">
                <a:solidFill>
                  <a:srgbClr val="727272"/>
                </a:solidFill>
              </a:rPr>
              <a:t>High material costs/volume</a:t>
            </a:r>
          </a:p>
          <a:p>
            <a:pPr marL="457200" indent="-457200">
              <a:lnSpc>
                <a:spcPct val="150000"/>
              </a:lnSpc>
              <a:buFont typeface="Wingdings" pitchFamily="2" charset="2"/>
              <a:buChar char="§"/>
            </a:pPr>
            <a:r>
              <a:rPr lang="en-US" sz="2400" dirty="0">
                <a:solidFill>
                  <a:srgbClr val="727272"/>
                </a:solidFill>
              </a:rPr>
              <a:t>More intrusive to business</a:t>
            </a:r>
          </a:p>
          <a:p>
            <a:pPr marL="457200" indent="-457200">
              <a:lnSpc>
                <a:spcPct val="150000"/>
              </a:lnSpc>
              <a:buFont typeface="Wingdings" pitchFamily="2" charset="2"/>
              <a:buChar char="§"/>
            </a:pPr>
            <a:r>
              <a:rPr lang="en-US" sz="2400" dirty="0">
                <a:solidFill>
                  <a:srgbClr val="727272"/>
                </a:solidFill>
              </a:rPr>
              <a:t>Less sustainable</a:t>
            </a:r>
          </a:p>
          <a:p>
            <a:pPr marL="457200" indent="-457200">
              <a:lnSpc>
                <a:spcPct val="150000"/>
              </a:lnSpc>
              <a:buFont typeface="Wingdings" pitchFamily="2" charset="2"/>
              <a:buChar char="§"/>
            </a:pPr>
            <a:r>
              <a:rPr lang="en-US" sz="2400" dirty="0">
                <a:solidFill>
                  <a:srgbClr val="727272"/>
                </a:solidFill>
              </a:rPr>
              <a:t>Long-term job duration</a:t>
            </a:r>
          </a:p>
        </p:txBody>
      </p:sp>
      <p:sp>
        <p:nvSpPr>
          <p:cNvPr id="5" name="TextBox 4">
            <a:extLst>
              <a:ext uri="{FF2B5EF4-FFF2-40B4-BE49-F238E27FC236}">
                <a16:creationId xmlns:a16="http://schemas.microsoft.com/office/drawing/2014/main" id="{31145C95-7F1C-14E4-8CBD-231324DE5521}"/>
              </a:ext>
            </a:extLst>
          </p:cNvPr>
          <p:cNvSpPr txBox="1"/>
          <p:nvPr/>
        </p:nvSpPr>
        <p:spPr>
          <a:xfrm>
            <a:off x="14174788" y="8326567"/>
            <a:ext cx="525780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Less expensive (1/2 the cost)</a:t>
            </a:r>
          </a:p>
          <a:p>
            <a:pPr marL="457200" indent="-457200">
              <a:lnSpc>
                <a:spcPct val="150000"/>
              </a:lnSpc>
              <a:buFont typeface="Wingdings" pitchFamily="2" charset="2"/>
              <a:buChar char="§"/>
            </a:pPr>
            <a:r>
              <a:rPr lang="en-US" sz="2400" dirty="0">
                <a:solidFill>
                  <a:srgbClr val="727272"/>
                </a:solidFill>
              </a:rPr>
              <a:t>Low labor costs</a:t>
            </a:r>
          </a:p>
          <a:p>
            <a:pPr marL="457200" indent="-457200">
              <a:lnSpc>
                <a:spcPct val="150000"/>
              </a:lnSpc>
              <a:buFont typeface="Wingdings" pitchFamily="2" charset="2"/>
              <a:buChar char="§"/>
            </a:pPr>
            <a:r>
              <a:rPr lang="en-US" sz="2400" dirty="0">
                <a:solidFill>
                  <a:srgbClr val="727272"/>
                </a:solidFill>
              </a:rPr>
              <a:t>Low material costs/volume</a:t>
            </a:r>
          </a:p>
          <a:p>
            <a:pPr marL="457200" indent="-457200">
              <a:lnSpc>
                <a:spcPct val="150000"/>
              </a:lnSpc>
              <a:buFont typeface="Wingdings" pitchFamily="2" charset="2"/>
              <a:buChar char="§"/>
            </a:pPr>
            <a:r>
              <a:rPr lang="en-US" sz="2400" dirty="0">
                <a:solidFill>
                  <a:srgbClr val="727272"/>
                </a:solidFill>
              </a:rPr>
              <a:t>Less intrusive to business</a:t>
            </a:r>
          </a:p>
          <a:p>
            <a:pPr marL="457200" indent="-457200">
              <a:lnSpc>
                <a:spcPct val="150000"/>
              </a:lnSpc>
              <a:buFont typeface="Wingdings" pitchFamily="2" charset="2"/>
              <a:buChar char="§"/>
            </a:pPr>
            <a:r>
              <a:rPr lang="en-US" sz="2400" dirty="0">
                <a:solidFill>
                  <a:srgbClr val="727272"/>
                </a:solidFill>
              </a:rPr>
              <a:t>More sustainable</a:t>
            </a:r>
          </a:p>
          <a:p>
            <a:pPr marL="457200" indent="-457200">
              <a:lnSpc>
                <a:spcPct val="150000"/>
              </a:lnSpc>
              <a:buFont typeface="Wingdings" pitchFamily="2" charset="2"/>
              <a:buChar char="§"/>
            </a:pPr>
            <a:r>
              <a:rPr lang="en-US" sz="2400" dirty="0">
                <a:solidFill>
                  <a:srgbClr val="727272"/>
                </a:solidFill>
              </a:rPr>
              <a:t>Short-term job duration</a:t>
            </a:r>
          </a:p>
        </p:txBody>
      </p:sp>
      <p:sp>
        <p:nvSpPr>
          <p:cNvPr id="6" name="TextBox 5">
            <a:extLst>
              <a:ext uri="{FF2B5EF4-FFF2-40B4-BE49-F238E27FC236}">
                <a16:creationId xmlns:a16="http://schemas.microsoft.com/office/drawing/2014/main" id="{A53CFFDD-CF26-9C8D-913E-A86D516EFEA7}"/>
              </a:ext>
            </a:extLst>
          </p:cNvPr>
          <p:cNvSpPr txBox="1"/>
          <p:nvPr/>
        </p:nvSpPr>
        <p:spPr>
          <a:xfrm>
            <a:off x="4878388" y="7582884"/>
            <a:ext cx="6057900" cy="657424"/>
          </a:xfrm>
          <a:prstGeom prst="rect">
            <a:avLst/>
          </a:prstGeom>
          <a:noFill/>
        </p:spPr>
        <p:txBody>
          <a:bodyPr wrap="square" rtlCol="0">
            <a:spAutoFit/>
          </a:bodyPr>
          <a:lstStyle/>
          <a:p>
            <a:pPr algn="ctr"/>
            <a:r>
              <a:rPr lang="en-US" b="1" spc="300" dirty="0">
                <a:solidFill>
                  <a:srgbClr val="727272"/>
                </a:solidFill>
              </a:rPr>
              <a:t>ROOF REPLACEMENT</a:t>
            </a:r>
          </a:p>
        </p:txBody>
      </p:sp>
      <p:sp>
        <p:nvSpPr>
          <p:cNvPr id="7" name="TextBox 6">
            <a:extLst>
              <a:ext uri="{FF2B5EF4-FFF2-40B4-BE49-F238E27FC236}">
                <a16:creationId xmlns:a16="http://schemas.microsoft.com/office/drawing/2014/main" id="{93E3CE01-78D6-692E-66C3-FD9C110ECBF0}"/>
              </a:ext>
            </a:extLst>
          </p:cNvPr>
          <p:cNvSpPr txBox="1"/>
          <p:nvPr/>
        </p:nvSpPr>
        <p:spPr>
          <a:xfrm>
            <a:off x="13431076" y="7582884"/>
            <a:ext cx="6001512" cy="657424"/>
          </a:xfrm>
          <a:prstGeom prst="rect">
            <a:avLst/>
          </a:prstGeom>
          <a:noFill/>
        </p:spPr>
        <p:txBody>
          <a:bodyPr wrap="square" rtlCol="0">
            <a:spAutoFit/>
          </a:bodyPr>
          <a:lstStyle/>
          <a:p>
            <a:pPr algn="ctr"/>
            <a:r>
              <a:rPr lang="en-US" b="1" spc="300" dirty="0">
                <a:solidFill>
                  <a:srgbClr val="727272"/>
                </a:solidFill>
              </a:rPr>
              <a:t>ROOF RESTORATION</a:t>
            </a:r>
          </a:p>
        </p:txBody>
      </p:sp>
      <p:sp>
        <p:nvSpPr>
          <p:cNvPr id="8" name="TextBox 7">
            <a:extLst>
              <a:ext uri="{FF2B5EF4-FFF2-40B4-BE49-F238E27FC236}">
                <a16:creationId xmlns:a16="http://schemas.microsoft.com/office/drawing/2014/main" id="{14DD7909-808E-3777-6A88-0EB906A3EA3C}"/>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12</a:t>
            </a:fld>
            <a:endParaRPr lang="en-US" sz="2400" b="1" dirty="0">
              <a:solidFill>
                <a:schemeClr val="bg1"/>
              </a:solidFill>
            </a:endParaRPr>
          </a:p>
        </p:txBody>
      </p:sp>
      <p:grpSp>
        <p:nvGrpSpPr>
          <p:cNvPr id="9" name="Group 8">
            <a:extLst>
              <a:ext uri="{FF2B5EF4-FFF2-40B4-BE49-F238E27FC236}">
                <a16:creationId xmlns:a16="http://schemas.microsoft.com/office/drawing/2014/main" id="{AFD7A746-5FF7-A3BC-8A1F-67F4186F78A0}"/>
              </a:ext>
            </a:extLst>
          </p:cNvPr>
          <p:cNvGrpSpPr/>
          <p:nvPr/>
        </p:nvGrpSpPr>
        <p:grpSpPr>
          <a:xfrm>
            <a:off x="4878388" y="1932122"/>
            <a:ext cx="14554200" cy="3230308"/>
            <a:chOff x="4878388" y="1932122"/>
            <a:chExt cx="14554200" cy="3230308"/>
          </a:xfrm>
        </p:grpSpPr>
        <p:sp>
          <p:nvSpPr>
            <p:cNvPr id="10" name="TextBox 9">
              <a:extLst>
                <a:ext uri="{FF2B5EF4-FFF2-40B4-BE49-F238E27FC236}">
                  <a16:creationId xmlns:a16="http://schemas.microsoft.com/office/drawing/2014/main" id="{C212FCFA-CC24-3F7E-4474-52A3F32178A8}"/>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Not every metal roof is a candidate to receive a roof restoration system. Depending on the state of the existing roof system, a full roof replacement may be necessary. However, many roof systems can be restored at nearly half the cost of a full replacement. There are other factors to consider as well:</a:t>
              </a:r>
            </a:p>
          </p:txBody>
        </p:sp>
        <p:sp>
          <p:nvSpPr>
            <p:cNvPr id="11" name="Subtitle 2">
              <a:extLst>
                <a:ext uri="{FF2B5EF4-FFF2-40B4-BE49-F238E27FC236}">
                  <a16:creationId xmlns:a16="http://schemas.microsoft.com/office/drawing/2014/main" id="{4445571E-E8CB-C4B2-C64F-DCC9FC938AD8}"/>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REPLACEMENT VS. RESTORATION</a:t>
              </a:r>
            </a:p>
          </p:txBody>
        </p:sp>
        <p:cxnSp>
          <p:nvCxnSpPr>
            <p:cNvPr id="12" name="Straight Connector 11">
              <a:extLst>
                <a:ext uri="{FF2B5EF4-FFF2-40B4-BE49-F238E27FC236}">
                  <a16:creationId xmlns:a16="http://schemas.microsoft.com/office/drawing/2014/main" id="{DB6639F3-FE01-8595-6D2B-63C18D46C0DB}"/>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8327715E-4CC0-5F18-4B9F-1CA5A4308340}"/>
              </a:ext>
            </a:extLst>
          </p:cNvPr>
          <p:cNvSpPr/>
          <p:nvPr/>
        </p:nvSpPr>
        <p:spPr>
          <a:xfrm>
            <a:off x="23003887" y="12340395"/>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2DC7F66-77D1-CCBE-4D11-2C20944657B7}"/>
              </a:ext>
            </a:extLst>
          </p:cNvPr>
          <p:cNvSpPr txBox="1"/>
          <p:nvPr/>
        </p:nvSpPr>
        <p:spPr>
          <a:xfrm>
            <a:off x="23003886" y="12575028"/>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12</a:t>
            </a:fld>
            <a:endParaRPr lang="en-US" sz="2400" b="1" dirty="0">
              <a:solidFill>
                <a:schemeClr val="bg1"/>
              </a:solidFill>
            </a:endParaRPr>
          </a:p>
        </p:txBody>
      </p:sp>
      <p:grpSp>
        <p:nvGrpSpPr>
          <p:cNvPr id="15" name="Group 14">
            <a:extLst>
              <a:ext uri="{FF2B5EF4-FFF2-40B4-BE49-F238E27FC236}">
                <a16:creationId xmlns:a16="http://schemas.microsoft.com/office/drawing/2014/main" id="{AD9A760B-9154-F873-E71E-A7E4B62A19F5}"/>
              </a:ext>
            </a:extLst>
          </p:cNvPr>
          <p:cNvGrpSpPr/>
          <p:nvPr/>
        </p:nvGrpSpPr>
        <p:grpSpPr>
          <a:xfrm>
            <a:off x="7381305" y="6113366"/>
            <a:ext cx="1043431" cy="1043431"/>
            <a:chOff x="6643308" y="5742432"/>
            <a:chExt cx="1264030" cy="1264030"/>
          </a:xfrm>
        </p:grpSpPr>
        <p:sp>
          <p:nvSpPr>
            <p:cNvPr id="16" name="Oval 15">
              <a:extLst>
                <a:ext uri="{FF2B5EF4-FFF2-40B4-BE49-F238E27FC236}">
                  <a16:creationId xmlns:a16="http://schemas.microsoft.com/office/drawing/2014/main" id="{6776459A-A21E-5527-5096-E462DB09B0A5}"/>
                </a:ext>
              </a:extLst>
            </p:cNvPr>
            <p:cNvSpPr/>
            <p:nvPr/>
          </p:nvSpPr>
          <p:spPr>
            <a:xfrm>
              <a:off x="6643308" y="5742432"/>
              <a:ext cx="1264030" cy="1264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lose">
              <a:extLst>
                <a:ext uri="{FF2B5EF4-FFF2-40B4-BE49-F238E27FC236}">
                  <a16:creationId xmlns:a16="http://schemas.microsoft.com/office/drawing/2014/main" id="{E7E193F7-71FB-52C8-3974-F054433BED6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8123" y="5917247"/>
              <a:ext cx="914400" cy="914400"/>
            </a:xfrm>
            <a:prstGeom prst="rect">
              <a:avLst/>
            </a:prstGeom>
          </p:spPr>
        </p:pic>
      </p:grpSp>
      <p:grpSp>
        <p:nvGrpSpPr>
          <p:cNvPr id="18" name="Group 17">
            <a:extLst>
              <a:ext uri="{FF2B5EF4-FFF2-40B4-BE49-F238E27FC236}">
                <a16:creationId xmlns:a16="http://schemas.microsoft.com/office/drawing/2014/main" id="{BB1418A9-A620-53DA-91FC-E865F98E70AA}"/>
              </a:ext>
            </a:extLst>
          </p:cNvPr>
          <p:cNvGrpSpPr/>
          <p:nvPr/>
        </p:nvGrpSpPr>
        <p:grpSpPr>
          <a:xfrm>
            <a:off x="15909545" y="6113366"/>
            <a:ext cx="1043431" cy="1043431"/>
            <a:chOff x="15641004" y="5896801"/>
            <a:chExt cx="1264030" cy="1264030"/>
          </a:xfrm>
        </p:grpSpPr>
        <p:sp>
          <p:nvSpPr>
            <p:cNvPr id="19" name="Oval 18">
              <a:extLst>
                <a:ext uri="{FF2B5EF4-FFF2-40B4-BE49-F238E27FC236}">
                  <a16:creationId xmlns:a16="http://schemas.microsoft.com/office/drawing/2014/main" id="{B195567D-2EDC-3BA1-8FDB-E531E26DF58E}"/>
                </a:ext>
              </a:extLst>
            </p:cNvPr>
            <p:cNvSpPr/>
            <p:nvPr/>
          </p:nvSpPr>
          <p:spPr>
            <a:xfrm>
              <a:off x="15641004" y="5896801"/>
              <a:ext cx="1264030" cy="126403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Checkmark">
              <a:extLst>
                <a:ext uri="{FF2B5EF4-FFF2-40B4-BE49-F238E27FC236}">
                  <a16:creationId xmlns:a16="http://schemas.microsoft.com/office/drawing/2014/main" id="{1976DD34-F50F-8B7F-F1DE-52EB908DE20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15819" y="6108192"/>
              <a:ext cx="914400" cy="914400"/>
            </a:xfrm>
            <a:prstGeom prst="rect">
              <a:avLst/>
            </a:prstGeom>
          </p:spPr>
        </p:pic>
      </p:grpSp>
    </p:spTree>
    <p:extLst>
      <p:ext uri="{BB962C8B-B14F-4D97-AF65-F5344CB8AC3E}">
        <p14:creationId xmlns:p14="http://schemas.microsoft.com/office/powerpoint/2010/main" val="1416128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A6AB1-D560-DD82-2C9E-9F98EE9709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A4F056B-B71E-1C7A-DD8C-E423C3BE7369}"/>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EA5AB9AA-441D-F9E6-FF86-3F19B6E66EA6}"/>
              </a:ext>
            </a:extLst>
          </p:cNvPr>
          <p:cNvSpPr/>
          <p:nvPr/>
        </p:nvSpPr>
        <p:spPr>
          <a:xfrm>
            <a:off x="1587" y="0"/>
            <a:ext cx="24384000" cy="13716000"/>
          </a:xfrm>
          <a:prstGeom prst="rect">
            <a:avLst/>
          </a:prstGeom>
          <a:solidFill>
            <a:srgbClr val="0B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5" name="Subtitle 2">
            <a:extLst>
              <a:ext uri="{FF2B5EF4-FFF2-40B4-BE49-F238E27FC236}">
                <a16:creationId xmlns:a16="http://schemas.microsoft.com/office/drawing/2014/main" id="{2824AEC6-216B-85A3-28D8-1F87FBDF865F}"/>
              </a:ext>
            </a:extLst>
          </p:cNvPr>
          <p:cNvSpPr txBox="1">
            <a:spLocks/>
          </p:cNvSpPr>
          <p:nvPr/>
        </p:nvSpPr>
        <p:spPr>
          <a:xfrm>
            <a:off x="1258888" y="0"/>
            <a:ext cx="21907500"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ARCHITECTURAL ROOF RESTORATION SOLUTIONS</a:t>
            </a:r>
          </a:p>
        </p:txBody>
      </p:sp>
      <p:grpSp>
        <p:nvGrpSpPr>
          <p:cNvPr id="6" name="Group 5">
            <a:extLst>
              <a:ext uri="{FF2B5EF4-FFF2-40B4-BE49-F238E27FC236}">
                <a16:creationId xmlns:a16="http://schemas.microsoft.com/office/drawing/2014/main" id="{0D26F233-1071-9E9C-0A76-51BFB22B3321}"/>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BA5EE45D-22B8-9D18-444F-2D00C1367E7A}"/>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5F664D1-E99B-E159-B5BA-765BE3957B82}"/>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13</a:t>
              </a:fld>
              <a:endParaRPr lang="en-US" sz="2800" b="1" spc="200" dirty="0">
                <a:solidFill>
                  <a:schemeClr val="bg1"/>
                </a:solidFill>
              </a:endParaRPr>
            </a:p>
          </p:txBody>
        </p:sp>
      </p:grpSp>
    </p:spTree>
    <p:extLst>
      <p:ext uri="{BB962C8B-B14F-4D97-AF65-F5344CB8AC3E}">
        <p14:creationId xmlns:p14="http://schemas.microsoft.com/office/powerpoint/2010/main" val="1115909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898C88-7DF3-F18E-E5B0-5C44512E8CB9}"/>
              </a:ext>
            </a:extLst>
          </p:cNvPr>
          <p:cNvSpPr txBox="1"/>
          <p:nvPr/>
        </p:nvSpPr>
        <p:spPr>
          <a:xfrm>
            <a:off x="4191567" y="4106730"/>
            <a:ext cx="16004041" cy="1443152"/>
          </a:xfrm>
          <a:prstGeom prst="rect">
            <a:avLst/>
          </a:prstGeom>
          <a:noFill/>
        </p:spPr>
        <p:txBody>
          <a:bodyPr wrap="square" rtlCol="0">
            <a:spAutoFit/>
          </a:bodyPr>
          <a:lstStyle/>
          <a:p>
            <a:pPr algn="ctr">
              <a:lnSpc>
                <a:spcPct val="125000"/>
              </a:lnSpc>
            </a:pPr>
            <a:r>
              <a:rPr lang="en-US" sz="2400" b="0" i="0" dirty="0">
                <a:solidFill>
                  <a:srgbClr val="494949"/>
                </a:solidFill>
                <a:effectLst/>
              </a:rPr>
              <a:t>The Color-Gard system is an architectural color + waterproofing roof restoration system. </a:t>
            </a:r>
            <a:r>
              <a:rPr lang="en-US" sz="2400" b="0" i="0" dirty="0">
                <a:solidFill>
                  <a:srgbClr val="494949"/>
                </a:solidFill>
                <a:effectLst/>
                <a:latin typeface="bio-sans"/>
              </a:rPr>
              <a:t>This highly-advanced coating system provides commercial metal roof surfaces with a beautiful, low-build, architectural finish and contributes unsurpassed reflectivity, weatherability, abrasion-resistance, colorfastness, and resistance to dirt pick-up.</a:t>
            </a:r>
            <a:endParaRPr lang="en-US" sz="2400" dirty="0">
              <a:solidFill>
                <a:srgbClr val="727272"/>
              </a:solidFill>
            </a:endParaRPr>
          </a:p>
        </p:txBody>
      </p:sp>
      <p:sp>
        <p:nvSpPr>
          <p:cNvPr id="5" name="Rectangle 4">
            <a:extLst>
              <a:ext uri="{FF2B5EF4-FFF2-40B4-BE49-F238E27FC236}">
                <a16:creationId xmlns:a16="http://schemas.microsoft.com/office/drawing/2014/main" id="{7EF66623-7AB6-76C6-CDBF-59640A117135}"/>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85C2AB-BA2B-B3D3-8436-FAC7853AEE14}"/>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14</a:t>
            </a:fld>
            <a:endParaRPr lang="en-US" sz="2400" b="1" dirty="0">
              <a:solidFill>
                <a:schemeClr val="bg1"/>
              </a:solidFill>
            </a:endParaRPr>
          </a:p>
        </p:txBody>
      </p:sp>
      <p:pic>
        <p:nvPicPr>
          <p:cNvPr id="7" name="Picture 6" descr="A black background with white text&#10;&#10;Description automatically generated with low confidence">
            <a:extLst>
              <a:ext uri="{FF2B5EF4-FFF2-40B4-BE49-F238E27FC236}">
                <a16:creationId xmlns:a16="http://schemas.microsoft.com/office/drawing/2014/main" id="{6B87AA8E-9B29-DDCB-6CD4-672E4AF5F306}"/>
              </a:ext>
            </a:extLst>
          </p:cNvPr>
          <p:cNvPicPr>
            <a:picLocks noChangeAspect="1"/>
          </p:cNvPicPr>
          <p:nvPr/>
        </p:nvPicPr>
        <p:blipFill>
          <a:blip r:embed="rId2"/>
          <a:stretch>
            <a:fillRect/>
          </a:stretch>
        </p:blipFill>
        <p:spPr>
          <a:xfrm>
            <a:off x="8591133" y="717995"/>
            <a:ext cx="7202086" cy="3335194"/>
          </a:xfrm>
          <a:prstGeom prst="rect">
            <a:avLst/>
          </a:prstGeom>
        </p:spPr>
      </p:pic>
      <p:pic>
        <p:nvPicPr>
          <p:cNvPr id="8" name="Picture 7" descr="A picture containing kitchenware, cooker, kitchen appliance&#10;&#10;Description automatically generated">
            <a:extLst>
              <a:ext uri="{FF2B5EF4-FFF2-40B4-BE49-F238E27FC236}">
                <a16:creationId xmlns:a16="http://schemas.microsoft.com/office/drawing/2014/main" id="{D3742C13-449A-F49C-58D7-B532159A956E}"/>
              </a:ext>
            </a:extLst>
          </p:cNvPr>
          <p:cNvPicPr>
            <a:picLocks noChangeAspect="1"/>
          </p:cNvPicPr>
          <p:nvPr/>
        </p:nvPicPr>
        <p:blipFill>
          <a:blip r:embed="rId3"/>
          <a:stretch>
            <a:fillRect/>
          </a:stretch>
        </p:blipFill>
        <p:spPr>
          <a:xfrm>
            <a:off x="8448346" y="6858000"/>
            <a:ext cx="7490481" cy="5006014"/>
          </a:xfrm>
          <a:prstGeom prst="rect">
            <a:avLst/>
          </a:prstGeom>
        </p:spPr>
      </p:pic>
    </p:spTree>
    <p:extLst>
      <p:ext uri="{BB962C8B-B14F-4D97-AF65-F5344CB8AC3E}">
        <p14:creationId xmlns:p14="http://schemas.microsoft.com/office/powerpoint/2010/main" val="2546870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36B7C0-69C7-F094-715D-2E434934691A}"/>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3A9E72-2FD6-8071-1A15-A45922E50AD5}"/>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15</a:t>
            </a:fld>
            <a:endParaRPr lang="en-US" sz="2400" b="1" dirty="0">
              <a:solidFill>
                <a:schemeClr val="bg1"/>
              </a:solidFill>
            </a:endParaRPr>
          </a:p>
        </p:txBody>
      </p:sp>
      <p:grpSp>
        <p:nvGrpSpPr>
          <p:cNvPr id="6" name="Group 5">
            <a:extLst>
              <a:ext uri="{FF2B5EF4-FFF2-40B4-BE49-F238E27FC236}">
                <a16:creationId xmlns:a16="http://schemas.microsoft.com/office/drawing/2014/main" id="{EE31E76B-28F5-58B6-EE57-DEE91DA77A72}"/>
              </a:ext>
            </a:extLst>
          </p:cNvPr>
          <p:cNvGrpSpPr/>
          <p:nvPr/>
        </p:nvGrpSpPr>
        <p:grpSpPr>
          <a:xfrm>
            <a:off x="13254524" y="3320973"/>
            <a:ext cx="9824780" cy="7074053"/>
            <a:chOff x="1092198" y="2934522"/>
            <a:chExt cx="9824780" cy="7074053"/>
          </a:xfrm>
        </p:grpSpPr>
        <p:sp>
          <p:nvSpPr>
            <p:cNvPr id="7" name="TextBox 6">
              <a:extLst>
                <a:ext uri="{FF2B5EF4-FFF2-40B4-BE49-F238E27FC236}">
                  <a16:creationId xmlns:a16="http://schemas.microsoft.com/office/drawing/2014/main" id="{79A8F9F7-0B16-8024-41C0-F7DBED4E089B}"/>
                </a:ext>
              </a:extLst>
            </p:cNvPr>
            <p:cNvSpPr txBox="1"/>
            <p:nvPr/>
          </p:nvSpPr>
          <p:spPr>
            <a:xfrm>
              <a:off x="1201478" y="4721678"/>
              <a:ext cx="9715500" cy="5286897"/>
            </a:xfrm>
            <a:prstGeom prst="rect">
              <a:avLst/>
            </a:prstGeom>
            <a:noFill/>
          </p:spPr>
          <p:txBody>
            <a:bodyPr wrap="square" rtlCol="0">
              <a:spAutoFit/>
            </a:bodyPr>
            <a:lstStyle/>
            <a:p>
              <a:pPr marL="571500" indent="-571500">
                <a:lnSpc>
                  <a:spcPct val="142000"/>
                </a:lnSpc>
                <a:buClr>
                  <a:srgbClr val="727272"/>
                </a:buClr>
                <a:buFont typeface="Wingdings" pitchFamily="2" charset="2"/>
                <a:buChar char="§"/>
              </a:pPr>
              <a:r>
                <a:rPr lang="en-US" sz="2400" dirty="0">
                  <a:solidFill>
                    <a:srgbClr val="727272"/>
                  </a:solidFill>
                </a:rPr>
                <a:t>Stops leaks and vastly improves roof performance </a:t>
              </a:r>
            </a:p>
            <a:p>
              <a:pPr marL="571500" indent="-571500">
                <a:lnSpc>
                  <a:spcPct val="142000"/>
                </a:lnSpc>
                <a:buClr>
                  <a:srgbClr val="727272"/>
                </a:buClr>
                <a:buFont typeface="Wingdings" pitchFamily="2" charset="2"/>
                <a:buChar char="§"/>
              </a:pPr>
              <a:r>
                <a:rPr lang="en-US" sz="2400" dirty="0">
                  <a:solidFill>
                    <a:srgbClr val="727272"/>
                  </a:solidFill>
                </a:rPr>
                <a:t>Provides a beautiful, long-lasting, architectural finish</a:t>
              </a:r>
            </a:p>
            <a:p>
              <a:pPr marL="571500" indent="-571500">
                <a:lnSpc>
                  <a:spcPct val="142000"/>
                </a:lnSpc>
                <a:buClr>
                  <a:srgbClr val="727272"/>
                </a:buClr>
                <a:buFont typeface="Wingdings" pitchFamily="2" charset="2"/>
                <a:buChar char="§"/>
              </a:pPr>
              <a:r>
                <a:rPr lang="en-US" sz="2400" dirty="0">
                  <a:solidFill>
                    <a:srgbClr val="727272"/>
                  </a:solidFill>
                </a:rPr>
                <a:t>Substantially reduces maintenance</a:t>
              </a:r>
            </a:p>
            <a:p>
              <a:pPr marL="571500" indent="-571500">
                <a:lnSpc>
                  <a:spcPct val="142000"/>
                </a:lnSpc>
                <a:buClr>
                  <a:srgbClr val="727272"/>
                </a:buClr>
                <a:buFont typeface="Wingdings" pitchFamily="2" charset="2"/>
                <a:buChar char="§"/>
              </a:pPr>
              <a:r>
                <a:rPr lang="en-US" sz="2400" dirty="0">
                  <a:solidFill>
                    <a:srgbClr val="727272"/>
                  </a:solidFill>
                </a:rPr>
                <a:t>Extends service life by restoring the existing metal roof surface</a:t>
              </a:r>
            </a:p>
            <a:p>
              <a:pPr marL="571500" indent="-571500">
                <a:lnSpc>
                  <a:spcPct val="142000"/>
                </a:lnSpc>
                <a:buClr>
                  <a:srgbClr val="727272"/>
                </a:buClr>
                <a:buFont typeface="Wingdings" pitchFamily="2" charset="2"/>
                <a:buChar char="§"/>
              </a:pPr>
              <a:r>
                <a:rPr lang="en-US" sz="2400" dirty="0">
                  <a:solidFill>
                    <a:srgbClr val="727272"/>
                  </a:solidFill>
                </a:rPr>
                <a:t>Superior elongation, tensile strength, and color-retention</a:t>
              </a:r>
            </a:p>
            <a:p>
              <a:pPr marL="571500" indent="-571500">
                <a:lnSpc>
                  <a:spcPct val="142000"/>
                </a:lnSpc>
                <a:buClr>
                  <a:srgbClr val="727272"/>
                </a:buClr>
                <a:buFont typeface="Wingdings" pitchFamily="2" charset="2"/>
                <a:buChar char="§"/>
              </a:pPr>
              <a:r>
                <a:rPr lang="en-US" sz="2400" dirty="0">
                  <a:solidFill>
                    <a:srgbClr val="727272"/>
                  </a:solidFill>
                </a:rPr>
                <a:t>Color-Gard+ cures to form a seamless, watertight membrane </a:t>
              </a:r>
            </a:p>
            <a:p>
              <a:pPr marL="571500" indent="-571500">
                <a:lnSpc>
                  <a:spcPct val="142000"/>
                </a:lnSpc>
                <a:buClr>
                  <a:srgbClr val="727272"/>
                </a:buClr>
                <a:buFont typeface="Wingdings" pitchFamily="2" charset="2"/>
                <a:buChar char="§"/>
              </a:pPr>
              <a:r>
                <a:rPr lang="en-US" sz="2400" dirty="0">
                  <a:solidFill>
                    <a:srgbClr val="727272"/>
                  </a:solidFill>
                </a:rPr>
                <a:t>Eliminates the onset of rust and corrosion</a:t>
              </a:r>
            </a:p>
            <a:p>
              <a:pPr marL="571500" indent="-571500">
                <a:lnSpc>
                  <a:spcPct val="142000"/>
                </a:lnSpc>
                <a:buClr>
                  <a:srgbClr val="727272"/>
                </a:buClr>
                <a:buFont typeface="Wingdings" pitchFamily="2" charset="2"/>
                <a:buChar char="§"/>
              </a:pPr>
              <a:r>
                <a:rPr lang="en-US" sz="2400" dirty="0">
                  <a:solidFill>
                    <a:srgbClr val="727272"/>
                  </a:solidFill>
                </a:rPr>
                <a:t>Long-term warranty options available for Color-Gard+</a:t>
              </a:r>
            </a:p>
            <a:p>
              <a:pPr marL="571500" indent="-571500">
                <a:lnSpc>
                  <a:spcPct val="142000"/>
                </a:lnSpc>
                <a:buClr>
                  <a:srgbClr val="727272"/>
                </a:buClr>
                <a:buFont typeface="Wingdings" pitchFamily="2" charset="2"/>
                <a:buChar char="§"/>
              </a:pPr>
              <a:r>
                <a:rPr lang="en-US" sz="2400" dirty="0">
                  <a:solidFill>
                    <a:srgbClr val="727272"/>
                  </a:solidFill>
                </a:rPr>
                <a:t>Minimal interruption to business</a:t>
              </a:r>
            </a:p>
            <a:p>
              <a:pPr marL="571500" indent="-571500">
                <a:lnSpc>
                  <a:spcPct val="142000"/>
                </a:lnSpc>
                <a:buClr>
                  <a:srgbClr val="727272"/>
                </a:buClr>
                <a:buFont typeface="Wingdings" pitchFamily="2" charset="2"/>
                <a:buChar char="§"/>
              </a:pPr>
              <a:r>
                <a:rPr lang="en-US" sz="2400" dirty="0">
                  <a:solidFill>
                    <a:srgbClr val="727272"/>
                  </a:solidFill>
                </a:rPr>
                <a:t>10-year color-fade warranty</a:t>
              </a:r>
            </a:p>
          </p:txBody>
        </p:sp>
        <p:sp>
          <p:nvSpPr>
            <p:cNvPr id="8" name="Subtitle 2">
              <a:extLst>
                <a:ext uri="{FF2B5EF4-FFF2-40B4-BE49-F238E27FC236}">
                  <a16:creationId xmlns:a16="http://schemas.microsoft.com/office/drawing/2014/main" id="{1BF5A1B2-B685-B366-AE6D-128134D725FC}"/>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SYSTEM BENEFITS</a:t>
              </a:r>
            </a:p>
          </p:txBody>
        </p:sp>
        <p:cxnSp>
          <p:nvCxnSpPr>
            <p:cNvPr id="9" name="Straight Connector 8">
              <a:extLst>
                <a:ext uri="{FF2B5EF4-FFF2-40B4-BE49-F238E27FC236}">
                  <a16:creationId xmlns:a16="http://schemas.microsoft.com/office/drawing/2014/main" id="{B4A16187-F260-7436-8869-4A7A29F65E45}"/>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BF4C57F2-6F2C-05C1-EB27-47B7587A6599}"/>
              </a:ext>
            </a:extLst>
          </p:cNvPr>
          <p:cNvSpPr/>
          <p:nvPr/>
        </p:nvSpPr>
        <p:spPr>
          <a:xfrm>
            <a:off x="435340" y="46864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A6DE9D5-CDEA-D912-2871-4B435DEBB55B}"/>
              </a:ext>
            </a:extLst>
          </p:cNvPr>
          <p:cNvSpPr/>
          <p:nvPr/>
        </p:nvSpPr>
        <p:spPr>
          <a:xfrm>
            <a:off x="433299" y="7072641"/>
            <a:ext cx="11506199" cy="6174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5232E03-BEED-0291-E241-6869C6AA9AAB}"/>
              </a:ext>
            </a:extLst>
          </p:cNvPr>
          <p:cNvPicPr>
            <a:picLocks noChangeAspect="1"/>
          </p:cNvPicPr>
          <p:nvPr/>
        </p:nvPicPr>
        <p:blipFill rotWithShape="1">
          <a:blip r:embed="rId4">
            <a:extLst>
              <a:ext uri="{28A0092B-C50C-407E-A947-70E740481C1C}">
                <a14:useLocalDpi xmlns:a14="http://schemas.microsoft.com/office/drawing/2010/main" val="0"/>
              </a:ext>
            </a:extLst>
          </a:blip>
          <a:srcRect l="13799" t="24636" r="10827" b="21431"/>
          <a:stretch/>
        </p:blipFill>
        <p:spPr>
          <a:xfrm>
            <a:off x="433298" y="468639"/>
            <a:ext cx="11506199" cy="6174720"/>
          </a:xfrm>
          <a:prstGeom prst="rect">
            <a:avLst/>
          </a:prstGeom>
        </p:spPr>
      </p:pic>
    </p:spTree>
    <p:extLst>
      <p:ext uri="{BB962C8B-B14F-4D97-AF65-F5344CB8AC3E}">
        <p14:creationId xmlns:p14="http://schemas.microsoft.com/office/powerpoint/2010/main" val="4034792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850DD0-5D65-8170-D9DC-E5A2B45543F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30E3E8F-C4B8-A026-4DA5-A2E3A22BDE6E}"/>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16</a:t>
            </a:fld>
            <a:endParaRPr lang="en-US" sz="2400" b="1" dirty="0">
              <a:solidFill>
                <a:schemeClr val="bg1"/>
              </a:solidFill>
            </a:endParaRPr>
          </a:p>
        </p:txBody>
      </p:sp>
      <p:pic>
        <p:nvPicPr>
          <p:cNvPr id="6" name="Picture Placeholder 9">
            <a:extLst>
              <a:ext uri="{FF2B5EF4-FFF2-40B4-BE49-F238E27FC236}">
                <a16:creationId xmlns:a16="http://schemas.microsoft.com/office/drawing/2014/main" id="{2EB26BEB-E5EA-FD3B-D75B-21342CCD90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3770640"/>
            <a:ext cx="11506199" cy="6174719"/>
          </a:xfrm>
          <a:prstGeom prst="rect">
            <a:avLst/>
          </a:prstGeom>
        </p:spPr>
      </p:pic>
      <p:grpSp>
        <p:nvGrpSpPr>
          <p:cNvPr id="7" name="Group 6">
            <a:extLst>
              <a:ext uri="{FF2B5EF4-FFF2-40B4-BE49-F238E27FC236}">
                <a16:creationId xmlns:a16="http://schemas.microsoft.com/office/drawing/2014/main" id="{9F24E34C-6315-A0FC-ABFB-8898D24F8786}"/>
              </a:ext>
            </a:extLst>
          </p:cNvPr>
          <p:cNvGrpSpPr/>
          <p:nvPr/>
        </p:nvGrpSpPr>
        <p:grpSpPr>
          <a:xfrm>
            <a:off x="1115644" y="3770640"/>
            <a:ext cx="9927096" cy="5769465"/>
            <a:chOff x="1092198" y="2934522"/>
            <a:chExt cx="9927096" cy="5769465"/>
          </a:xfrm>
        </p:grpSpPr>
        <p:sp>
          <p:nvSpPr>
            <p:cNvPr id="8" name="TextBox 7">
              <a:extLst>
                <a:ext uri="{FF2B5EF4-FFF2-40B4-BE49-F238E27FC236}">
                  <a16:creationId xmlns:a16="http://schemas.microsoft.com/office/drawing/2014/main" id="{944580DF-45FD-4A44-68A6-3CB2899DCA81}"/>
                </a:ext>
              </a:extLst>
            </p:cNvPr>
            <p:cNvSpPr txBox="1"/>
            <p:nvPr/>
          </p:nvSpPr>
          <p:spPr>
            <a:xfrm>
              <a:off x="1201477" y="4721678"/>
              <a:ext cx="9817817" cy="3982309"/>
            </a:xfrm>
            <a:prstGeom prst="rect">
              <a:avLst/>
            </a:prstGeom>
            <a:noFill/>
          </p:spPr>
          <p:txBody>
            <a:bodyPr wrap="square" rtlCol="0">
              <a:spAutoFit/>
            </a:bodyPr>
            <a:lstStyle/>
            <a:p>
              <a:pPr>
                <a:lnSpc>
                  <a:spcPct val="125000"/>
                </a:lnSpc>
              </a:pPr>
              <a:r>
                <a:rPr lang="en-US" sz="3600" b="1" spc="300" dirty="0">
                  <a:solidFill>
                    <a:srgbClr val="727272"/>
                  </a:solidFill>
                </a:rPr>
                <a:t>STEP 1: PREP &amp; PRIME</a:t>
              </a:r>
            </a:p>
            <a:p>
              <a:pPr>
                <a:lnSpc>
                  <a:spcPct val="125000"/>
                </a:lnSpc>
              </a:pPr>
              <a:endParaRPr lang="en-US" sz="2400" dirty="0">
                <a:solidFill>
                  <a:srgbClr val="727272"/>
                </a:solidFill>
              </a:endParaRPr>
            </a:p>
            <a:p>
              <a:pPr>
                <a:lnSpc>
                  <a:spcPct val="125000"/>
                </a:lnSpc>
              </a:pPr>
              <a:r>
                <a:rPr lang="en-US" sz="2400" dirty="0">
                  <a:solidFill>
                    <a:srgbClr val="727272"/>
                  </a:solidFill>
                </a:rPr>
                <a:t>First, the roof surface is thoroughly pressure washed to ensure all dirt and debris are removed. Any problem areas found during surface preparation are  addressed before any coating products are applied.</a:t>
              </a:r>
            </a:p>
            <a:p>
              <a:pPr>
                <a:lnSpc>
                  <a:spcPct val="125000"/>
                </a:lnSpc>
              </a:pPr>
              <a:endParaRPr lang="en-US" sz="2400" dirty="0">
                <a:solidFill>
                  <a:srgbClr val="727272"/>
                </a:solidFill>
              </a:endParaRPr>
            </a:p>
            <a:p>
              <a:pPr>
                <a:lnSpc>
                  <a:spcPct val="125000"/>
                </a:lnSpc>
              </a:pPr>
              <a:r>
                <a:rPr lang="en-US" sz="2400" dirty="0">
                  <a:solidFill>
                    <a:srgbClr val="727272"/>
                  </a:solidFill>
                </a:rPr>
                <a:t>In some cases, a primer application of Red Oxide Rust Primer 912 may be necessary. </a:t>
              </a:r>
            </a:p>
          </p:txBody>
        </p:sp>
        <p:sp>
          <p:nvSpPr>
            <p:cNvPr id="9" name="Subtitle 2">
              <a:extLst>
                <a:ext uri="{FF2B5EF4-FFF2-40B4-BE49-F238E27FC236}">
                  <a16:creationId xmlns:a16="http://schemas.microsoft.com/office/drawing/2014/main" id="{DA4855A4-7768-BEC0-7B30-58089C06F93D}"/>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0" name="Straight Connector 9">
              <a:extLst>
                <a:ext uri="{FF2B5EF4-FFF2-40B4-BE49-F238E27FC236}">
                  <a16:creationId xmlns:a16="http://schemas.microsoft.com/office/drawing/2014/main" id="{22926D2A-4B39-EA88-06C5-F82C8A8246B5}"/>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00265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037EC7-C5E0-F153-EF24-77F28047646A}"/>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9905F9-CAF7-1687-FDCC-856BC0FF761A}"/>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17</a:t>
            </a:fld>
            <a:endParaRPr lang="en-US" sz="2400" b="1" dirty="0">
              <a:solidFill>
                <a:schemeClr val="bg1"/>
              </a:solidFill>
            </a:endParaRPr>
          </a:p>
        </p:txBody>
      </p:sp>
      <p:grpSp>
        <p:nvGrpSpPr>
          <p:cNvPr id="6" name="Group 5">
            <a:extLst>
              <a:ext uri="{FF2B5EF4-FFF2-40B4-BE49-F238E27FC236}">
                <a16:creationId xmlns:a16="http://schemas.microsoft.com/office/drawing/2014/main" id="{417B8E60-09E9-A1D0-40EC-0C5F49D1AC9C}"/>
              </a:ext>
            </a:extLst>
          </p:cNvPr>
          <p:cNvGrpSpPr/>
          <p:nvPr/>
        </p:nvGrpSpPr>
        <p:grpSpPr>
          <a:xfrm>
            <a:off x="13158521" y="4434932"/>
            <a:ext cx="10064695" cy="4384470"/>
            <a:chOff x="1092198" y="2934522"/>
            <a:chExt cx="10064695" cy="4384470"/>
          </a:xfrm>
        </p:grpSpPr>
        <p:sp>
          <p:nvSpPr>
            <p:cNvPr id="7" name="TextBox 6">
              <a:extLst>
                <a:ext uri="{FF2B5EF4-FFF2-40B4-BE49-F238E27FC236}">
                  <a16:creationId xmlns:a16="http://schemas.microsoft.com/office/drawing/2014/main" id="{D679EE72-AA1C-069F-67BB-58A5C55F00BF}"/>
                </a:ext>
              </a:extLst>
            </p:cNvPr>
            <p:cNvSpPr txBox="1"/>
            <p:nvPr/>
          </p:nvSpPr>
          <p:spPr>
            <a:xfrm>
              <a:off x="1201477" y="4721678"/>
              <a:ext cx="9955416" cy="2597314"/>
            </a:xfrm>
            <a:prstGeom prst="rect">
              <a:avLst/>
            </a:prstGeom>
            <a:noFill/>
          </p:spPr>
          <p:txBody>
            <a:bodyPr wrap="square" rtlCol="0">
              <a:spAutoFit/>
            </a:bodyPr>
            <a:lstStyle/>
            <a:p>
              <a:pPr>
                <a:lnSpc>
                  <a:spcPct val="125000"/>
                </a:lnSpc>
              </a:pPr>
              <a:r>
                <a:rPr lang="en-US" sz="3600" b="1" spc="300" dirty="0">
                  <a:solidFill>
                    <a:srgbClr val="727272"/>
                  </a:solidFill>
                </a:rPr>
                <a:t>STEP 2: WATERPROOFING</a:t>
              </a:r>
            </a:p>
            <a:p>
              <a:pPr lvl="0">
                <a:lnSpc>
                  <a:spcPct val="125000"/>
                </a:lnSpc>
              </a:pPr>
              <a:endParaRPr lang="en-US" sz="2400" dirty="0">
                <a:solidFill>
                  <a:srgbClr val="727272"/>
                </a:solidFill>
              </a:endParaRPr>
            </a:p>
            <a:p>
              <a:pPr lvl="0">
                <a:lnSpc>
                  <a:spcPct val="125000"/>
                </a:lnSpc>
              </a:pPr>
              <a:r>
                <a:rPr lang="en-US" sz="2400" dirty="0">
                  <a:solidFill>
                    <a:srgbClr val="727272"/>
                  </a:solidFill>
                </a:rPr>
                <a:t>All seams and flashing details are coated with Terminator 622 a thick “rubber-like” mastic to help withstand the expansion and contraction of the roof structure.</a:t>
              </a:r>
            </a:p>
          </p:txBody>
        </p:sp>
        <p:sp>
          <p:nvSpPr>
            <p:cNvPr id="8" name="Subtitle 2">
              <a:extLst>
                <a:ext uri="{FF2B5EF4-FFF2-40B4-BE49-F238E27FC236}">
                  <a16:creationId xmlns:a16="http://schemas.microsoft.com/office/drawing/2014/main" id="{18F2092B-89D7-0320-63B4-D05C30D3DF47}"/>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9" name="Straight Connector 8">
              <a:extLst>
                <a:ext uri="{FF2B5EF4-FFF2-40B4-BE49-F238E27FC236}">
                  <a16:creationId xmlns:a16="http://schemas.microsoft.com/office/drawing/2014/main" id="{1C3239E7-FDDE-845A-25D2-A7F9744233D2}"/>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B1E1D84B-E93F-4169-3DEF-185871516D33}"/>
              </a:ext>
            </a:extLst>
          </p:cNvPr>
          <p:cNvSpPr/>
          <p:nvPr/>
        </p:nvSpPr>
        <p:spPr>
          <a:xfrm>
            <a:off x="435339" y="377064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7392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7529FA-2AB3-5FAA-0A4D-A66A7A2236E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F96F65-6541-E8D4-8CCD-0903CE585424}"/>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18</a:t>
            </a:fld>
            <a:endParaRPr lang="en-US" sz="2400" b="1" dirty="0">
              <a:solidFill>
                <a:schemeClr val="bg1"/>
              </a:solidFill>
            </a:endParaRPr>
          </a:p>
        </p:txBody>
      </p:sp>
      <p:grpSp>
        <p:nvGrpSpPr>
          <p:cNvPr id="6" name="Group 5">
            <a:extLst>
              <a:ext uri="{FF2B5EF4-FFF2-40B4-BE49-F238E27FC236}">
                <a16:creationId xmlns:a16="http://schemas.microsoft.com/office/drawing/2014/main" id="{80D81802-3C9B-633A-9EB3-8803C4009882}"/>
              </a:ext>
            </a:extLst>
          </p:cNvPr>
          <p:cNvGrpSpPr/>
          <p:nvPr/>
        </p:nvGrpSpPr>
        <p:grpSpPr>
          <a:xfrm>
            <a:off x="1142658" y="4896596"/>
            <a:ext cx="10066582" cy="3922805"/>
            <a:chOff x="1092198" y="2934522"/>
            <a:chExt cx="10066582" cy="3922805"/>
          </a:xfrm>
        </p:grpSpPr>
        <p:sp>
          <p:nvSpPr>
            <p:cNvPr id="7" name="TextBox 6">
              <a:extLst>
                <a:ext uri="{FF2B5EF4-FFF2-40B4-BE49-F238E27FC236}">
                  <a16:creationId xmlns:a16="http://schemas.microsoft.com/office/drawing/2014/main" id="{6E0947C3-B3DC-988A-BC43-36736B98EFD6}"/>
                </a:ext>
              </a:extLst>
            </p:cNvPr>
            <p:cNvSpPr txBox="1"/>
            <p:nvPr/>
          </p:nvSpPr>
          <p:spPr>
            <a:xfrm>
              <a:off x="1201477" y="4721678"/>
              <a:ext cx="9957303" cy="2135649"/>
            </a:xfrm>
            <a:prstGeom prst="rect">
              <a:avLst/>
            </a:prstGeom>
            <a:noFill/>
          </p:spPr>
          <p:txBody>
            <a:bodyPr wrap="square" rtlCol="0">
              <a:spAutoFit/>
            </a:bodyPr>
            <a:lstStyle/>
            <a:p>
              <a:pPr>
                <a:lnSpc>
                  <a:spcPct val="125000"/>
                </a:lnSpc>
              </a:pPr>
              <a:r>
                <a:rPr lang="en-US" sz="3600" b="1" spc="300" dirty="0">
                  <a:solidFill>
                    <a:srgbClr val="727272"/>
                  </a:solidFill>
                </a:rPr>
                <a:t>STEP 3: BASE COAT APPLICATION</a:t>
              </a:r>
            </a:p>
            <a:p>
              <a:pPr>
                <a:lnSpc>
                  <a:spcPct val="125000"/>
                </a:lnSpc>
              </a:pPr>
              <a:endParaRPr lang="en-US" sz="2400" dirty="0">
                <a:solidFill>
                  <a:srgbClr val="727272"/>
                </a:solidFill>
              </a:endParaRPr>
            </a:p>
            <a:p>
              <a:pPr>
                <a:lnSpc>
                  <a:spcPct val="125000"/>
                </a:lnSpc>
              </a:pPr>
              <a:r>
                <a:rPr lang="en-US" sz="2400" dirty="0">
                  <a:solidFill>
                    <a:srgbClr val="727272"/>
                  </a:solidFill>
                </a:rPr>
                <a:t>A base coat of High-Tensile Acrylic 211 provides excellent color retention and delivers maximum adhesion to metal roof substrates. </a:t>
              </a:r>
            </a:p>
          </p:txBody>
        </p:sp>
        <p:sp>
          <p:nvSpPr>
            <p:cNvPr id="8" name="Subtitle 2">
              <a:extLst>
                <a:ext uri="{FF2B5EF4-FFF2-40B4-BE49-F238E27FC236}">
                  <a16:creationId xmlns:a16="http://schemas.microsoft.com/office/drawing/2014/main" id="{F7908FB8-BFAD-E333-7DBD-698730430043}"/>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9" name="Straight Connector 8">
              <a:extLst>
                <a:ext uri="{FF2B5EF4-FFF2-40B4-BE49-F238E27FC236}">
                  <a16:creationId xmlns:a16="http://schemas.microsoft.com/office/drawing/2014/main" id="{D3E900D1-708B-7E6A-F943-D49066453B4E}"/>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E5A83AB5-C42A-DE60-D91E-3210F7247F72}"/>
              </a:ext>
            </a:extLst>
          </p:cNvPr>
          <p:cNvSpPr/>
          <p:nvPr/>
        </p:nvSpPr>
        <p:spPr>
          <a:xfrm>
            <a:off x="12422188" y="377064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445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A7BA98-B3C7-4802-31C9-540B0E9620A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CC7CC39-C309-C12A-D9CC-63BA2AD4A579}"/>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19</a:t>
            </a:fld>
            <a:endParaRPr lang="en-US" sz="2400" b="1" dirty="0">
              <a:solidFill>
                <a:schemeClr val="bg1"/>
              </a:solidFill>
            </a:endParaRPr>
          </a:p>
        </p:txBody>
      </p:sp>
      <p:grpSp>
        <p:nvGrpSpPr>
          <p:cNvPr id="6" name="Group 5">
            <a:extLst>
              <a:ext uri="{FF2B5EF4-FFF2-40B4-BE49-F238E27FC236}">
                <a16:creationId xmlns:a16="http://schemas.microsoft.com/office/drawing/2014/main" id="{C0DCBDEF-C116-57A0-6482-36FD5252FB5A}"/>
              </a:ext>
            </a:extLst>
          </p:cNvPr>
          <p:cNvGrpSpPr/>
          <p:nvPr/>
        </p:nvGrpSpPr>
        <p:grpSpPr>
          <a:xfrm>
            <a:off x="13275752" y="4434933"/>
            <a:ext cx="9927096" cy="4384470"/>
            <a:chOff x="1092198" y="2934522"/>
            <a:chExt cx="9927096" cy="4384470"/>
          </a:xfrm>
        </p:grpSpPr>
        <p:sp>
          <p:nvSpPr>
            <p:cNvPr id="7" name="TextBox 6">
              <a:extLst>
                <a:ext uri="{FF2B5EF4-FFF2-40B4-BE49-F238E27FC236}">
                  <a16:creationId xmlns:a16="http://schemas.microsoft.com/office/drawing/2014/main" id="{98F14BB1-7599-9968-63FA-60945996A71C}"/>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4: TOP COAT APPLICATION</a:t>
              </a:r>
            </a:p>
            <a:p>
              <a:pPr>
                <a:lnSpc>
                  <a:spcPct val="125000"/>
                </a:lnSpc>
              </a:pPr>
              <a:endParaRPr lang="en-US" sz="2400" dirty="0">
                <a:solidFill>
                  <a:srgbClr val="727272"/>
                </a:solidFill>
              </a:endParaRPr>
            </a:p>
            <a:p>
              <a:pPr lvl="0">
                <a:lnSpc>
                  <a:spcPct val="125000"/>
                </a:lnSpc>
              </a:pPr>
              <a:r>
                <a:rPr lang="en-US" sz="2400" dirty="0">
                  <a:solidFill>
                    <a:srgbClr val="727272"/>
                  </a:solidFill>
                </a:rPr>
                <a:t>A top coat of High-Gloss Acrylic 215 provides a low-build, flexible, and aesthetic finish with superior weatherability, abrasion resistance, and colorfastness.</a:t>
              </a:r>
            </a:p>
          </p:txBody>
        </p:sp>
        <p:sp>
          <p:nvSpPr>
            <p:cNvPr id="8" name="Subtitle 2">
              <a:extLst>
                <a:ext uri="{FF2B5EF4-FFF2-40B4-BE49-F238E27FC236}">
                  <a16:creationId xmlns:a16="http://schemas.microsoft.com/office/drawing/2014/main" id="{BE55122F-E0BB-470C-F747-D5D3F73ADA4D}"/>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9" name="Straight Connector 8">
              <a:extLst>
                <a:ext uri="{FF2B5EF4-FFF2-40B4-BE49-F238E27FC236}">
                  <a16:creationId xmlns:a16="http://schemas.microsoft.com/office/drawing/2014/main" id="{DC83442E-35E0-1DDA-FC2A-49023B18A61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258D63E2-BD80-6234-EEF3-7CB9E099CF10}"/>
              </a:ext>
            </a:extLst>
          </p:cNvPr>
          <p:cNvSpPr/>
          <p:nvPr/>
        </p:nvSpPr>
        <p:spPr>
          <a:xfrm>
            <a:off x="489268" y="377064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l="-31775" t="-59215" r="-31775" b="-592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30940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D0F7084E-B8DB-5B5E-60C6-655E681BC6B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8000" contrast="25000"/>
                    </a14:imgEffect>
                  </a14:imgLayer>
                </a14:imgProps>
              </a:ext>
              <a:ext uri="{28A0092B-C50C-407E-A947-70E740481C1C}">
                <a14:useLocalDpi xmlns:a14="http://schemas.microsoft.com/office/drawing/2010/main"/>
              </a:ext>
            </a:extLst>
          </a:blip>
          <a:srcRect l="-277"/>
          <a:stretch/>
        </p:blipFill>
        <p:spPr>
          <a:xfrm>
            <a:off x="148431" y="740649"/>
            <a:ext cx="24090312" cy="9104312"/>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p:spPr>
      </p:pic>
      <p:sp>
        <p:nvSpPr>
          <p:cNvPr id="13" name="Rectangle 12">
            <a:extLst>
              <a:ext uri="{FF2B5EF4-FFF2-40B4-BE49-F238E27FC236}">
                <a16:creationId xmlns:a16="http://schemas.microsoft.com/office/drawing/2014/main" id="{6DC3CBFF-1B44-AE46-3BCF-1FB65B5D4B5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95273C-CD4F-DEBF-AE87-8A1EDDFE0213}"/>
              </a:ext>
            </a:extLst>
          </p:cNvPr>
          <p:cNvSpPr txBox="1"/>
          <p:nvPr/>
        </p:nvSpPr>
        <p:spPr>
          <a:xfrm>
            <a:off x="458788" y="12822382"/>
            <a:ext cx="6629400" cy="523220"/>
          </a:xfrm>
          <a:prstGeom prst="rect">
            <a:avLst/>
          </a:prstGeom>
          <a:noFill/>
        </p:spPr>
        <p:txBody>
          <a:bodyPr wrap="square" rtlCol="0">
            <a:spAutoFit/>
          </a:bodyPr>
          <a:lstStyle/>
          <a:p>
            <a:r>
              <a:rPr lang="en-US" sz="2800" b="1" dirty="0">
                <a:solidFill>
                  <a:srgbClr val="0B2845"/>
                </a:solidFill>
              </a:rPr>
              <a:t>www.americanweatherstar.com</a:t>
            </a:r>
          </a:p>
        </p:txBody>
      </p:sp>
      <p:sp>
        <p:nvSpPr>
          <p:cNvPr id="15" name="TextBox 14">
            <a:extLst>
              <a:ext uri="{FF2B5EF4-FFF2-40B4-BE49-F238E27FC236}">
                <a16:creationId xmlns:a16="http://schemas.microsoft.com/office/drawing/2014/main" id="{404EC335-7858-98F9-8A66-1867E46E5AD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2</a:t>
            </a:fld>
            <a:endParaRPr lang="en-US" sz="2400" b="1" dirty="0">
              <a:solidFill>
                <a:schemeClr val="bg1"/>
              </a:solidFill>
            </a:endParaRPr>
          </a:p>
        </p:txBody>
      </p:sp>
      <p:grpSp>
        <p:nvGrpSpPr>
          <p:cNvPr id="16" name="Group 15">
            <a:extLst>
              <a:ext uri="{FF2B5EF4-FFF2-40B4-BE49-F238E27FC236}">
                <a16:creationId xmlns:a16="http://schemas.microsoft.com/office/drawing/2014/main" id="{6AAF98C5-D251-43B1-91A5-B98525C11026}"/>
              </a:ext>
            </a:extLst>
          </p:cNvPr>
          <p:cNvGrpSpPr/>
          <p:nvPr/>
        </p:nvGrpSpPr>
        <p:grpSpPr>
          <a:xfrm>
            <a:off x="2401883" y="7945351"/>
            <a:ext cx="11981381" cy="3776749"/>
            <a:chOff x="2401883" y="7426362"/>
            <a:chExt cx="11981381" cy="3776749"/>
          </a:xfrm>
        </p:grpSpPr>
        <p:sp>
          <p:nvSpPr>
            <p:cNvPr id="17" name="TextBox 16">
              <a:extLst>
                <a:ext uri="{FF2B5EF4-FFF2-40B4-BE49-F238E27FC236}">
                  <a16:creationId xmlns:a16="http://schemas.microsoft.com/office/drawing/2014/main" id="{FCB9CA75-8B5A-9166-1FD1-AF769BD535D8}"/>
                </a:ext>
              </a:extLst>
            </p:cNvPr>
            <p:cNvSpPr txBox="1"/>
            <p:nvPr/>
          </p:nvSpPr>
          <p:spPr>
            <a:xfrm>
              <a:off x="2401883" y="9871721"/>
              <a:ext cx="11981381" cy="1331390"/>
            </a:xfrm>
            <a:prstGeom prst="rect">
              <a:avLst/>
            </a:prstGeom>
            <a:noFill/>
          </p:spPr>
          <p:txBody>
            <a:bodyPr wrap="square" rtlCol="0">
              <a:spAutoFit/>
            </a:bodyPr>
            <a:lstStyle/>
            <a:p>
              <a:pPr>
                <a:lnSpc>
                  <a:spcPct val="114000"/>
                </a:lnSpc>
              </a:pPr>
              <a:r>
                <a:rPr lang="en-US" sz="2400" dirty="0">
                  <a:solidFill>
                    <a:srgbClr val="727272"/>
                  </a:solidFill>
                </a:rPr>
                <a:t>Founded in 2004, American WeatherStar is an established leader in the commercial roofing industry. Based in Mobile, Alabama, we are a full-line supplier of high-quality, energy-efficient, fluid-applied roof restoration systems and products for both flat and metal roofs. </a:t>
              </a:r>
            </a:p>
          </p:txBody>
        </p:sp>
        <p:sp>
          <p:nvSpPr>
            <p:cNvPr id="18" name="Subtitle 2">
              <a:extLst>
                <a:ext uri="{FF2B5EF4-FFF2-40B4-BE49-F238E27FC236}">
                  <a16:creationId xmlns:a16="http://schemas.microsoft.com/office/drawing/2014/main" id="{EE3C320F-F07A-1AFF-E61A-D06C35C6E766}"/>
                </a:ext>
              </a:extLst>
            </p:cNvPr>
            <p:cNvSpPr txBox="1">
              <a:spLocks/>
            </p:cNvSpPr>
            <p:nvPr/>
          </p:nvSpPr>
          <p:spPr>
            <a:xfrm>
              <a:off x="2401884" y="7426362"/>
              <a:ext cx="9753598" cy="1692925"/>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C2340"/>
                  </a:solidFill>
                </a:rPr>
                <a:t>ABOUT AMERICAN WEATHERSTAR</a:t>
              </a:r>
            </a:p>
          </p:txBody>
        </p:sp>
        <p:cxnSp>
          <p:nvCxnSpPr>
            <p:cNvPr id="19" name="Straight Connector 18">
              <a:extLst>
                <a:ext uri="{FF2B5EF4-FFF2-40B4-BE49-F238E27FC236}">
                  <a16:creationId xmlns:a16="http://schemas.microsoft.com/office/drawing/2014/main" id="{3175A8F7-0849-6688-A425-BED5E3ECD398}"/>
                </a:ext>
              </a:extLst>
            </p:cNvPr>
            <p:cNvCxnSpPr>
              <a:cxnSpLocks/>
            </p:cNvCxnSpPr>
            <p:nvPr/>
          </p:nvCxnSpPr>
          <p:spPr>
            <a:xfrm rot="16200000">
              <a:off x="2692269" y="9230888"/>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5186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12B41E-7384-AB2D-517A-95DE491FC9C2}"/>
              </a:ext>
            </a:extLst>
          </p:cNvPr>
          <p:cNvSpPr txBox="1"/>
          <p:nvPr/>
        </p:nvSpPr>
        <p:spPr>
          <a:xfrm>
            <a:off x="4191567" y="4106730"/>
            <a:ext cx="16004041" cy="1443152"/>
          </a:xfrm>
          <a:prstGeom prst="rect">
            <a:avLst/>
          </a:prstGeom>
          <a:noFill/>
        </p:spPr>
        <p:txBody>
          <a:bodyPr wrap="square" rtlCol="0">
            <a:spAutoFit/>
          </a:bodyPr>
          <a:lstStyle/>
          <a:p>
            <a:pPr algn="ctr">
              <a:lnSpc>
                <a:spcPct val="125000"/>
              </a:lnSpc>
            </a:pPr>
            <a:r>
              <a:rPr lang="en-US" sz="2400" b="0" i="0" dirty="0">
                <a:solidFill>
                  <a:srgbClr val="494949"/>
                </a:solidFill>
                <a:effectLst/>
              </a:rPr>
              <a:t>The Color-Gard system is an architectural color roof restoration system. </a:t>
            </a:r>
            <a:r>
              <a:rPr lang="en-US" sz="2400" b="0" i="0" dirty="0">
                <a:solidFill>
                  <a:srgbClr val="494949"/>
                </a:solidFill>
                <a:effectLst/>
                <a:latin typeface="bio-sans"/>
              </a:rPr>
              <a:t>This highly-advanced coating system provides commercial metal roof surfaces with a beautiful, low-build, architectural finish and contributes unsurpassed reflectivity, weatherability, abrasion-resistance, colorfastness, and resistance to dirt pick-up.</a:t>
            </a:r>
            <a:endParaRPr lang="en-US" sz="2400" dirty="0">
              <a:solidFill>
                <a:srgbClr val="727272"/>
              </a:solidFill>
            </a:endParaRPr>
          </a:p>
        </p:txBody>
      </p:sp>
      <p:sp>
        <p:nvSpPr>
          <p:cNvPr id="5" name="Rectangle 4">
            <a:extLst>
              <a:ext uri="{FF2B5EF4-FFF2-40B4-BE49-F238E27FC236}">
                <a16:creationId xmlns:a16="http://schemas.microsoft.com/office/drawing/2014/main" id="{FAB4318A-2EB9-E81A-EC76-1C1A93AFA9D4}"/>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0773F7C-C94A-79C9-7C4D-B583995EDE6B}"/>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20</a:t>
            </a:fld>
            <a:endParaRPr lang="en-US" sz="2400" b="1" dirty="0">
              <a:solidFill>
                <a:schemeClr val="bg1"/>
              </a:solidFill>
            </a:endParaRPr>
          </a:p>
        </p:txBody>
      </p:sp>
      <p:pic>
        <p:nvPicPr>
          <p:cNvPr id="7" name="Picture 6" descr="Logo&#10;&#10;Description automatically generated">
            <a:extLst>
              <a:ext uri="{FF2B5EF4-FFF2-40B4-BE49-F238E27FC236}">
                <a16:creationId xmlns:a16="http://schemas.microsoft.com/office/drawing/2014/main" id="{A83025C6-8DB8-C0C8-9578-46476CD93431}"/>
              </a:ext>
            </a:extLst>
          </p:cNvPr>
          <p:cNvPicPr>
            <a:picLocks noChangeAspect="1"/>
          </p:cNvPicPr>
          <p:nvPr/>
        </p:nvPicPr>
        <p:blipFill>
          <a:blip r:embed="rId2"/>
          <a:stretch>
            <a:fillRect/>
          </a:stretch>
        </p:blipFill>
        <p:spPr>
          <a:xfrm>
            <a:off x="8822141" y="605586"/>
            <a:ext cx="6742891" cy="3335194"/>
          </a:xfrm>
          <a:prstGeom prst="rect">
            <a:avLst/>
          </a:prstGeom>
        </p:spPr>
      </p:pic>
      <p:pic>
        <p:nvPicPr>
          <p:cNvPr id="8" name="Picture 7" descr="A picture containing indoor, kitchenware, cooker, kitchen appliance&#10;&#10;Description automatically generated">
            <a:extLst>
              <a:ext uri="{FF2B5EF4-FFF2-40B4-BE49-F238E27FC236}">
                <a16:creationId xmlns:a16="http://schemas.microsoft.com/office/drawing/2014/main" id="{47A26C24-322D-8866-D989-A1CD27340FBF}"/>
              </a:ext>
            </a:extLst>
          </p:cNvPr>
          <p:cNvPicPr>
            <a:picLocks noChangeAspect="1"/>
          </p:cNvPicPr>
          <p:nvPr/>
        </p:nvPicPr>
        <p:blipFill>
          <a:blip r:embed="rId3"/>
          <a:stretch>
            <a:fillRect/>
          </a:stretch>
        </p:blipFill>
        <p:spPr>
          <a:xfrm>
            <a:off x="8216936" y="6477825"/>
            <a:ext cx="7953300" cy="5315323"/>
          </a:xfrm>
          <a:prstGeom prst="rect">
            <a:avLst/>
          </a:prstGeom>
        </p:spPr>
      </p:pic>
    </p:spTree>
    <p:extLst>
      <p:ext uri="{BB962C8B-B14F-4D97-AF65-F5344CB8AC3E}">
        <p14:creationId xmlns:p14="http://schemas.microsoft.com/office/powerpoint/2010/main" val="3320778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29AACC-0EB2-88DB-E3DF-307D3DBF46F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C248692-6306-02CA-28C0-CBDCD67F10DD}"/>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21</a:t>
            </a:fld>
            <a:endParaRPr lang="en-US" sz="2400" b="1" dirty="0">
              <a:solidFill>
                <a:schemeClr val="bg1"/>
              </a:solidFill>
            </a:endParaRPr>
          </a:p>
        </p:txBody>
      </p:sp>
      <p:grpSp>
        <p:nvGrpSpPr>
          <p:cNvPr id="6" name="Group 5">
            <a:extLst>
              <a:ext uri="{FF2B5EF4-FFF2-40B4-BE49-F238E27FC236}">
                <a16:creationId xmlns:a16="http://schemas.microsoft.com/office/drawing/2014/main" id="{DDAC8C75-2132-B400-A377-73E394D07E2E}"/>
              </a:ext>
            </a:extLst>
          </p:cNvPr>
          <p:cNvGrpSpPr/>
          <p:nvPr/>
        </p:nvGrpSpPr>
        <p:grpSpPr>
          <a:xfrm>
            <a:off x="13254524" y="3320973"/>
            <a:ext cx="9824780" cy="6025176"/>
            <a:chOff x="1092198" y="2934522"/>
            <a:chExt cx="9824780" cy="6025176"/>
          </a:xfrm>
        </p:grpSpPr>
        <p:sp>
          <p:nvSpPr>
            <p:cNvPr id="7" name="TextBox 6">
              <a:extLst>
                <a:ext uri="{FF2B5EF4-FFF2-40B4-BE49-F238E27FC236}">
                  <a16:creationId xmlns:a16="http://schemas.microsoft.com/office/drawing/2014/main" id="{761750A1-FEA5-ED48-BEBB-7FFA51EE024B}"/>
                </a:ext>
              </a:extLst>
            </p:cNvPr>
            <p:cNvSpPr txBox="1"/>
            <p:nvPr/>
          </p:nvSpPr>
          <p:spPr>
            <a:xfrm>
              <a:off x="1201478" y="4721678"/>
              <a:ext cx="9715500" cy="4238020"/>
            </a:xfrm>
            <a:prstGeom prst="rect">
              <a:avLst/>
            </a:prstGeom>
            <a:noFill/>
          </p:spPr>
          <p:txBody>
            <a:bodyPr wrap="square" rtlCol="0">
              <a:spAutoFit/>
            </a:bodyPr>
            <a:lstStyle/>
            <a:p>
              <a:pPr marL="571500" indent="-571500">
                <a:lnSpc>
                  <a:spcPct val="142000"/>
                </a:lnSpc>
                <a:buClr>
                  <a:srgbClr val="727272"/>
                </a:buClr>
                <a:buFont typeface="Wingdings" pitchFamily="2" charset="2"/>
                <a:buChar char="§"/>
              </a:pPr>
              <a:r>
                <a:rPr lang="en-US" sz="2400" dirty="0">
                  <a:solidFill>
                    <a:srgbClr val="727272"/>
                  </a:solidFill>
                </a:rPr>
                <a:t>Vastly improves roof performance</a:t>
              </a:r>
            </a:p>
            <a:p>
              <a:pPr marL="571500" indent="-571500">
                <a:lnSpc>
                  <a:spcPct val="142000"/>
                </a:lnSpc>
                <a:buClr>
                  <a:srgbClr val="727272"/>
                </a:buClr>
                <a:buFont typeface="Wingdings" pitchFamily="2" charset="2"/>
                <a:buChar char="§"/>
              </a:pPr>
              <a:r>
                <a:rPr lang="en-US" sz="2400" dirty="0">
                  <a:solidFill>
                    <a:srgbClr val="727272"/>
                  </a:solidFill>
                </a:rPr>
                <a:t>Provides beautiful, long-lasting, architectural finish</a:t>
              </a:r>
            </a:p>
            <a:p>
              <a:pPr marL="571500" indent="-571500">
                <a:lnSpc>
                  <a:spcPct val="142000"/>
                </a:lnSpc>
                <a:buClr>
                  <a:srgbClr val="727272"/>
                </a:buClr>
                <a:buFont typeface="Wingdings" pitchFamily="2" charset="2"/>
                <a:buChar char="§"/>
              </a:pPr>
              <a:r>
                <a:rPr lang="en-US" sz="2400" dirty="0">
                  <a:solidFill>
                    <a:srgbClr val="727272"/>
                  </a:solidFill>
                </a:rPr>
                <a:t>Substantially reduces moisture</a:t>
              </a:r>
            </a:p>
            <a:p>
              <a:pPr marL="571500" indent="-571500">
                <a:lnSpc>
                  <a:spcPct val="142000"/>
                </a:lnSpc>
                <a:buClr>
                  <a:srgbClr val="727272"/>
                </a:buClr>
                <a:buFont typeface="Wingdings" pitchFamily="2" charset="2"/>
                <a:buChar char="§"/>
              </a:pPr>
              <a:r>
                <a:rPr lang="en-US" sz="2400" dirty="0">
                  <a:solidFill>
                    <a:srgbClr val="727272"/>
                  </a:solidFill>
                </a:rPr>
                <a:t>Extends service life by restoring the existing metal roof surface</a:t>
              </a:r>
            </a:p>
            <a:p>
              <a:pPr marL="571500" indent="-571500">
                <a:lnSpc>
                  <a:spcPct val="142000"/>
                </a:lnSpc>
                <a:buClr>
                  <a:srgbClr val="727272"/>
                </a:buClr>
                <a:buFont typeface="Wingdings" pitchFamily="2" charset="2"/>
                <a:buChar char="§"/>
              </a:pPr>
              <a:r>
                <a:rPr lang="en-US" sz="2400" dirty="0">
                  <a:solidFill>
                    <a:srgbClr val="727272"/>
                  </a:solidFill>
                </a:rPr>
                <a:t>Superior elongation tensile strength, and color retention</a:t>
              </a:r>
            </a:p>
            <a:p>
              <a:pPr marL="571500" indent="-571500">
                <a:lnSpc>
                  <a:spcPct val="142000"/>
                </a:lnSpc>
                <a:buClr>
                  <a:srgbClr val="727272"/>
                </a:buClr>
                <a:buFont typeface="Wingdings" pitchFamily="2" charset="2"/>
                <a:buChar char="§"/>
              </a:pPr>
              <a:r>
                <a:rPr lang="en-US" sz="2400" dirty="0">
                  <a:solidFill>
                    <a:srgbClr val="727272"/>
                  </a:solidFill>
                </a:rPr>
                <a:t>Eliminates the onset of rust and corrosion</a:t>
              </a:r>
            </a:p>
            <a:p>
              <a:pPr marL="571500" indent="-571500">
                <a:lnSpc>
                  <a:spcPct val="142000"/>
                </a:lnSpc>
                <a:buClr>
                  <a:srgbClr val="727272"/>
                </a:buClr>
                <a:buFont typeface="Wingdings" pitchFamily="2" charset="2"/>
                <a:buChar char="§"/>
              </a:pPr>
              <a:r>
                <a:rPr lang="en-US" sz="2400" dirty="0">
                  <a:solidFill>
                    <a:srgbClr val="727272"/>
                  </a:solidFill>
                </a:rPr>
                <a:t>Minimal interruption to business</a:t>
              </a:r>
            </a:p>
            <a:p>
              <a:pPr marL="571500" indent="-571500">
                <a:lnSpc>
                  <a:spcPct val="142000"/>
                </a:lnSpc>
                <a:buClr>
                  <a:srgbClr val="727272"/>
                </a:buClr>
                <a:buFont typeface="Wingdings" pitchFamily="2" charset="2"/>
                <a:buChar char="§"/>
              </a:pPr>
              <a:r>
                <a:rPr lang="en-US" sz="2400" dirty="0">
                  <a:solidFill>
                    <a:srgbClr val="727272"/>
                  </a:solidFill>
                </a:rPr>
                <a:t>10-year color-fade warranty</a:t>
              </a:r>
            </a:p>
          </p:txBody>
        </p:sp>
        <p:sp>
          <p:nvSpPr>
            <p:cNvPr id="8" name="Subtitle 2">
              <a:extLst>
                <a:ext uri="{FF2B5EF4-FFF2-40B4-BE49-F238E27FC236}">
                  <a16:creationId xmlns:a16="http://schemas.microsoft.com/office/drawing/2014/main" id="{E62D4D78-4C35-B9D1-03F7-D61D019F2664}"/>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SYSTEM BENEFITS</a:t>
              </a:r>
            </a:p>
          </p:txBody>
        </p:sp>
        <p:cxnSp>
          <p:nvCxnSpPr>
            <p:cNvPr id="9" name="Straight Connector 8">
              <a:extLst>
                <a:ext uri="{FF2B5EF4-FFF2-40B4-BE49-F238E27FC236}">
                  <a16:creationId xmlns:a16="http://schemas.microsoft.com/office/drawing/2014/main" id="{D0A4A0C3-2B3D-C35B-2774-26AC5D694129}"/>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F1B13728-F501-480C-6243-76FB2994B22E}"/>
              </a:ext>
            </a:extLst>
          </p:cNvPr>
          <p:cNvSpPr/>
          <p:nvPr/>
        </p:nvSpPr>
        <p:spPr>
          <a:xfrm>
            <a:off x="435340" y="46864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9A6AE58-EA75-5A5E-4984-6E8ECA336BB4}"/>
              </a:ext>
            </a:extLst>
          </p:cNvPr>
          <p:cNvSpPr/>
          <p:nvPr/>
        </p:nvSpPr>
        <p:spPr>
          <a:xfrm>
            <a:off x="433299" y="7072641"/>
            <a:ext cx="11506199" cy="617471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C7CDD6C-35CD-9BCD-ACC3-5E0CB6E8386F}"/>
              </a:ext>
            </a:extLst>
          </p:cNvPr>
          <p:cNvPicPr>
            <a:picLocks noChangeAspect="1"/>
          </p:cNvPicPr>
          <p:nvPr/>
        </p:nvPicPr>
        <p:blipFill rotWithShape="1">
          <a:blip r:embed="rId4">
            <a:extLst>
              <a:ext uri="{28A0092B-C50C-407E-A947-70E740481C1C}">
                <a14:useLocalDpi xmlns:a14="http://schemas.microsoft.com/office/drawing/2010/main" val="0"/>
              </a:ext>
            </a:extLst>
          </a:blip>
          <a:srcRect l="4911" t="33319" r="2055"/>
          <a:stretch/>
        </p:blipFill>
        <p:spPr>
          <a:xfrm>
            <a:off x="433299" y="7072641"/>
            <a:ext cx="11506199" cy="6174719"/>
          </a:xfrm>
          <a:prstGeom prst="rect">
            <a:avLst/>
          </a:prstGeom>
        </p:spPr>
      </p:pic>
    </p:spTree>
    <p:extLst>
      <p:ext uri="{BB962C8B-B14F-4D97-AF65-F5344CB8AC3E}">
        <p14:creationId xmlns:p14="http://schemas.microsoft.com/office/powerpoint/2010/main" val="1740814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214D7B3-4BE2-49E3-AD93-D9211E3C5790}"/>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637F1D9-082E-A680-DB51-D33C94ACD1B0}"/>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22</a:t>
            </a:fld>
            <a:endParaRPr lang="en-US" sz="2400" b="1" dirty="0">
              <a:solidFill>
                <a:schemeClr val="bg1"/>
              </a:solidFill>
            </a:endParaRPr>
          </a:p>
        </p:txBody>
      </p:sp>
      <p:pic>
        <p:nvPicPr>
          <p:cNvPr id="6" name="Picture Placeholder 9">
            <a:extLst>
              <a:ext uri="{FF2B5EF4-FFF2-40B4-BE49-F238E27FC236}">
                <a16:creationId xmlns:a16="http://schemas.microsoft.com/office/drawing/2014/main" id="{CE25BF29-2067-1CF5-BD14-1B4EFEFBB4A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3770640"/>
            <a:ext cx="11506199" cy="6174719"/>
          </a:xfrm>
          <a:prstGeom prst="rect">
            <a:avLst/>
          </a:prstGeom>
        </p:spPr>
      </p:pic>
      <p:grpSp>
        <p:nvGrpSpPr>
          <p:cNvPr id="7" name="Group 6">
            <a:extLst>
              <a:ext uri="{FF2B5EF4-FFF2-40B4-BE49-F238E27FC236}">
                <a16:creationId xmlns:a16="http://schemas.microsoft.com/office/drawing/2014/main" id="{A974D5B6-640B-6D33-F3B5-D11BFEC55ADA}"/>
              </a:ext>
            </a:extLst>
          </p:cNvPr>
          <p:cNvGrpSpPr/>
          <p:nvPr/>
        </p:nvGrpSpPr>
        <p:grpSpPr>
          <a:xfrm>
            <a:off x="1115644" y="4788557"/>
            <a:ext cx="9927096" cy="4846135"/>
            <a:chOff x="1092198" y="2934522"/>
            <a:chExt cx="9927096" cy="4846135"/>
          </a:xfrm>
        </p:grpSpPr>
        <p:sp>
          <p:nvSpPr>
            <p:cNvPr id="8" name="TextBox 7">
              <a:extLst>
                <a:ext uri="{FF2B5EF4-FFF2-40B4-BE49-F238E27FC236}">
                  <a16:creationId xmlns:a16="http://schemas.microsoft.com/office/drawing/2014/main" id="{69E42EA8-C58E-8CC4-C83B-3FC81EE329C5}"/>
                </a:ext>
              </a:extLst>
            </p:cNvPr>
            <p:cNvSpPr txBox="1"/>
            <p:nvPr/>
          </p:nvSpPr>
          <p:spPr>
            <a:xfrm>
              <a:off x="1201477" y="4721678"/>
              <a:ext cx="9817817" cy="3058979"/>
            </a:xfrm>
            <a:prstGeom prst="rect">
              <a:avLst/>
            </a:prstGeom>
            <a:noFill/>
          </p:spPr>
          <p:txBody>
            <a:bodyPr wrap="square" rtlCol="0">
              <a:spAutoFit/>
            </a:bodyPr>
            <a:lstStyle/>
            <a:p>
              <a:pPr>
                <a:lnSpc>
                  <a:spcPct val="125000"/>
                </a:lnSpc>
              </a:pPr>
              <a:r>
                <a:rPr lang="en-US" sz="3600" b="1" spc="300" dirty="0">
                  <a:solidFill>
                    <a:srgbClr val="727272"/>
                  </a:solidFill>
                </a:rPr>
                <a:t>STEP 1: SURFACE PREPARATION</a:t>
              </a:r>
            </a:p>
            <a:p>
              <a:pPr>
                <a:lnSpc>
                  <a:spcPct val="125000"/>
                </a:lnSpc>
              </a:pPr>
              <a:endParaRPr lang="en-US" sz="2400" dirty="0">
                <a:solidFill>
                  <a:srgbClr val="727272"/>
                </a:solidFill>
              </a:endParaRPr>
            </a:p>
            <a:p>
              <a:pPr>
                <a:lnSpc>
                  <a:spcPct val="125000"/>
                </a:lnSpc>
              </a:pPr>
              <a:r>
                <a:rPr lang="en-US" sz="2400" dirty="0">
                  <a:solidFill>
                    <a:srgbClr val="727272"/>
                  </a:solidFill>
                </a:rPr>
                <a:t>First, the roof surface is thoroughly pressure washed to ensure all dirt and debris are removed. Any problem areas found during surface preparation are  addressed before any coating products are applied.</a:t>
              </a:r>
            </a:p>
            <a:p>
              <a:pPr>
                <a:lnSpc>
                  <a:spcPct val="125000"/>
                </a:lnSpc>
              </a:pPr>
              <a:endParaRPr lang="en-US" sz="2400" dirty="0">
                <a:solidFill>
                  <a:srgbClr val="727272"/>
                </a:solidFill>
              </a:endParaRPr>
            </a:p>
          </p:txBody>
        </p:sp>
        <p:sp>
          <p:nvSpPr>
            <p:cNvPr id="9" name="Subtitle 2">
              <a:extLst>
                <a:ext uri="{FF2B5EF4-FFF2-40B4-BE49-F238E27FC236}">
                  <a16:creationId xmlns:a16="http://schemas.microsoft.com/office/drawing/2014/main" id="{42274138-22D5-67B1-502F-BF56F5C93CFE}"/>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0" name="Straight Connector 9">
              <a:extLst>
                <a:ext uri="{FF2B5EF4-FFF2-40B4-BE49-F238E27FC236}">
                  <a16:creationId xmlns:a16="http://schemas.microsoft.com/office/drawing/2014/main" id="{244C5483-0544-B92E-AF79-53567D31115E}"/>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6AAEB1DE-9EB7-B49B-0945-CAEBE6F270F8}"/>
              </a:ext>
            </a:extLst>
          </p:cNvPr>
          <p:cNvPicPr>
            <a:picLocks noChangeAspect="1"/>
          </p:cNvPicPr>
          <p:nvPr/>
        </p:nvPicPr>
        <p:blipFill rotWithShape="1">
          <a:blip r:embed="rId3">
            <a:extLst>
              <a:ext uri="{28A0092B-C50C-407E-A947-70E740481C1C}">
                <a14:useLocalDpi xmlns:a14="http://schemas.microsoft.com/office/drawing/2010/main" val="0"/>
              </a:ext>
            </a:extLst>
          </a:blip>
          <a:srcRect l="1949" t="25982" r="-32" b="3837"/>
          <a:stretch/>
        </p:blipFill>
        <p:spPr>
          <a:xfrm>
            <a:off x="12422187" y="3770640"/>
            <a:ext cx="11506199" cy="6174719"/>
          </a:xfrm>
          <a:prstGeom prst="rect">
            <a:avLst/>
          </a:prstGeom>
        </p:spPr>
      </p:pic>
    </p:spTree>
    <p:extLst>
      <p:ext uri="{BB962C8B-B14F-4D97-AF65-F5344CB8AC3E}">
        <p14:creationId xmlns:p14="http://schemas.microsoft.com/office/powerpoint/2010/main" val="2609259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65949C-75B8-0706-6D1D-3C8A849189EA}"/>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68D4AE9-C2B5-7539-B867-AF2BF5BE6D63}"/>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23</a:t>
            </a:fld>
            <a:endParaRPr lang="en-US" sz="2400" b="1" dirty="0">
              <a:solidFill>
                <a:schemeClr val="bg1"/>
              </a:solidFill>
            </a:endParaRPr>
          </a:p>
        </p:txBody>
      </p:sp>
      <p:grpSp>
        <p:nvGrpSpPr>
          <p:cNvPr id="6" name="Group 5">
            <a:extLst>
              <a:ext uri="{FF2B5EF4-FFF2-40B4-BE49-F238E27FC236}">
                <a16:creationId xmlns:a16="http://schemas.microsoft.com/office/drawing/2014/main" id="{00773783-A604-C066-8FA2-B5C4FA688F5A}"/>
              </a:ext>
            </a:extLst>
          </p:cNvPr>
          <p:cNvGrpSpPr/>
          <p:nvPr/>
        </p:nvGrpSpPr>
        <p:grpSpPr>
          <a:xfrm>
            <a:off x="12418278" y="4896597"/>
            <a:ext cx="10066582" cy="4846135"/>
            <a:chOff x="1092198" y="2934522"/>
            <a:chExt cx="10066582" cy="4846135"/>
          </a:xfrm>
        </p:grpSpPr>
        <p:sp>
          <p:nvSpPr>
            <p:cNvPr id="7" name="TextBox 6">
              <a:extLst>
                <a:ext uri="{FF2B5EF4-FFF2-40B4-BE49-F238E27FC236}">
                  <a16:creationId xmlns:a16="http://schemas.microsoft.com/office/drawing/2014/main" id="{CA762764-0011-16BB-4677-17F40DC8F6C5}"/>
                </a:ext>
              </a:extLst>
            </p:cNvPr>
            <p:cNvSpPr txBox="1"/>
            <p:nvPr/>
          </p:nvSpPr>
          <p:spPr>
            <a:xfrm>
              <a:off x="1201477" y="4721678"/>
              <a:ext cx="9957303" cy="3058979"/>
            </a:xfrm>
            <a:prstGeom prst="rect">
              <a:avLst/>
            </a:prstGeom>
            <a:noFill/>
          </p:spPr>
          <p:txBody>
            <a:bodyPr wrap="square" rtlCol="0">
              <a:spAutoFit/>
            </a:bodyPr>
            <a:lstStyle/>
            <a:p>
              <a:pPr>
                <a:lnSpc>
                  <a:spcPct val="125000"/>
                </a:lnSpc>
              </a:pPr>
              <a:r>
                <a:rPr lang="en-US" sz="3600" b="1" spc="300" dirty="0">
                  <a:solidFill>
                    <a:srgbClr val="727272"/>
                  </a:solidFill>
                </a:rPr>
                <a:t>STEP 2: PRIMER</a:t>
              </a:r>
            </a:p>
            <a:p>
              <a:pPr>
                <a:lnSpc>
                  <a:spcPct val="125000"/>
                </a:lnSpc>
              </a:pPr>
              <a:endParaRPr lang="en-US" sz="2400" dirty="0">
                <a:solidFill>
                  <a:srgbClr val="727272"/>
                </a:solidFill>
              </a:endParaRPr>
            </a:p>
            <a:p>
              <a:pPr>
                <a:lnSpc>
                  <a:spcPct val="125000"/>
                </a:lnSpc>
              </a:pPr>
              <a:r>
                <a:rPr lang="en-US" sz="2400" dirty="0">
                  <a:solidFill>
                    <a:srgbClr val="727272"/>
                  </a:solidFill>
                </a:rPr>
                <a:t>Color Prime 915 provides an optimal surface for the subsequent coating applications. In some cases, a primer application of Red Oxide Rust Primer 912 may be necessary. </a:t>
              </a:r>
            </a:p>
            <a:p>
              <a:pPr>
                <a:lnSpc>
                  <a:spcPct val="125000"/>
                </a:lnSpc>
              </a:pPr>
              <a:endParaRPr lang="en-US" sz="2400" dirty="0">
                <a:solidFill>
                  <a:srgbClr val="727272"/>
                </a:solidFill>
              </a:endParaRPr>
            </a:p>
          </p:txBody>
        </p:sp>
        <p:sp>
          <p:nvSpPr>
            <p:cNvPr id="8" name="Subtitle 2">
              <a:extLst>
                <a:ext uri="{FF2B5EF4-FFF2-40B4-BE49-F238E27FC236}">
                  <a16:creationId xmlns:a16="http://schemas.microsoft.com/office/drawing/2014/main" id="{4439B864-115C-28FC-7BE6-71DD410BAA9A}"/>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9" name="Straight Connector 8">
              <a:extLst>
                <a:ext uri="{FF2B5EF4-FFF2-40B4-BE49-F238E27FC236}">
                  <a16:creationId xmlns:a16="http://schemas.microsoft.com/office/drawing/2014/main" id="{11958EF1-0429-4A02-A7A2-AFCD4BFAAA61}"/>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1B047371-A8F0-55C7-6E10-EE95802A747E}"/>
              </a:ext>
            </a:extLst>
          </p:cNvPr>
          <p:cNvSpPr/>
          <p:nvPr/>
        </p:nvSpPr>
        <p:spPr>
          <a:xfrm>
            <a:off x="353417" y="388262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ree, outdoor, sky, road&#10;&#10;Description automatically generated">
            <a:extLst>
              <a:ext uri="{FF2B5EF4-FFF2-40B4-BE49-F238E27FC236}">
                <a16:creationId xmlns:a16="http://schemas.microsoft.com/office/drawing/2014/main" id="{61DE513B-11BC-0D29-C720-0E933CC61352}"/>
              </a:ext>
            </a:extLst>
          </p:cNvPr>
          <p:cNvPicPr>
            <a:picLocks noChangeAspect="1"/>
          </p:cNvPicPr>
          <p:nvPr/>
        </p:nvPicPr>
        <p:blipFill>
          <a:blip r:embed="rId3"/>
          <a:stretch>
            <a:fillRect/>
          </a:stretch>
        </p:blipFill>
        <p:spPr>
          <a:xfrm>
            <a:off x="353417" y="3882619"/>
            <a:ext cx="11506198" cy="6174719"/>
          </a:xfrm>
          <a:prstGeom prst="rect">
            <a:avLst/>
          </a:prstGeom>
        </p:spPr>
      </p:pic>
      <p:pic>
        <p:nvPicPr>
          <p:cNvPr id="13" name="Picture 12">
            <a:extLst>
              <a:ext uri="{FF2B5EF4-FFF2-40B4-BE49-F238E27FC236}">
                <a16:creationId xmlns:a16="http://schemas.microsoft.com/office/drawing/2014/main" id="{F9ED18D6-2A3F-F8C6-4640-74374638E92D}"/>
              </a:ext>
            </a:extLst>
          </p:cNvPr>
          <p:cNvPicPr>
            <a:picLocks noChangeAspect="1"/>
          </p:cNvPicPr>
          <p:nvPr/>
        </p:nvPicPr>
        <p:blipFill rotWithShape="1">
          <a:blip r:embed="rId4">
            <a:extLst>
              <a:ext uri="{28A0092B-C50C-407E-A947-70E740481C1C}">
                <a14:useLocalDpi xmlns:a14="http://schemas.microsoft.com/office/drawing/2010/main" val="0"/>
              </a:ext>
            </a:extLst>
          </a:blip>
          <a:srcRect l="2958" t="31099" r="747"/>
          <a:stretch/>
        </p:blipFill>
        <p:spPr>
          <a:xfrm>
            <a:off x="353416" y="3882618"/>
            <a:ext cx="11506200" cy="6174713"/>
          </a:xfrm>
          <a:prstGeom prst="rect">
            <a:avLst/>
          </a:prstGeom>
        </p:spPr>
      </p:pic>
    </p:spTree>
    <p:extLst>
      <p:ext uri="{BB962C8B-B14F-4D97-AF65-F5344CB8AC3E}">
        <p14:creationId xmlns:p14="http://schemas.microsoft.com/office/powerpoint/2010/main" val="1867065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CCFEF-A5AE-8EAF-DCDB-EACDE769E96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12025D-15AB-7C31-04FB-1A95460F148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24</a:t>
            </a:fld>
            <a:endParaRPr lang="en-US" sz="2400" b="1" dirty="0">
              <a:solidFill>
                <a:schemeClr val="bg1"/>
              </a:solidFill>
            </a:endParaRPr>
          </a:p>
        </p:txBody>
      </p:sp>
      <p:grpSp>
        <p:nvGrpSpPr>
          <p:cNvPr id="6" name="Group 5">
            <a:extLst>
              <a:ext uri="{FF2B5EF4-FFF2-40B4-BE49-F238E27FC236}">
                <a16:creationId xmlns:a16="http://schemas.microsoft.com/office/drawing/2014/main" id="{624D2024-0D12-0E6A-205F-E8DA63B5AB47}"/>
              </a:ext>
            </a:extLst>
          </p:cNvPr>
          <p:cNvGrpSpPr/>
          <p:nvPr/>
        </p:nvGrpSpPr>
        <p:grpSpPr>
          <a:xfrm>
            <a:off x="917163" y="4896595"/>
            <a:ext cx="9927096" cy="3922805"/>
            <a:chOff x="1092198" y="2934522"/>
            <a:chExt cx="9927096" cy="3922805"/>
          </a:xfrm>
        </p:grpSpPr>
        <p:sp>
          <p:nvSpPr>
            <p:cNvPr id="7" name="TextBox 6">
              <a:extLst>
                <a:ext uri="{FF2B5EF4-FFF2-40B4-BE49-F238E27FC236}">
                  <a16:creationId xmlns:a16="http://schemas.microsoft.com/office/drawing/2014/main" id="{090D6C14-C7B2-B5E7-0B8B-3343C3771E0A}"/>
                </a:ext>
              </a:extLst>
            </p:cNvPr>
            <p:cNvSpPr txBox="1"/>
            <p:nvPr/>
          </p:nvSpPr>
          <p:spPr>
            <a:xfrm>
              <a:off x="1201477" y="4721678"/>
              <a:ext cx="9817817" cy="2135649"/>
            </a:xfrm>
            <a:prstGeom prst="rect">
              <a:avLst/>
            </a:prstGeom>
            <a:noFill/>
          </p:spPr>
          <p:txBody>
            <a:bodyPr wrap="square" rtlCol="0">
              <a:spAutoFit/>
            </a:bodyPr>
            <a:lstStyle/>
            <a:p>
              <a:pPr>
                <a:lnSpc>
                  <a:spcPct val="125000"/>
                </a:lnSpc>
              </a:pPr>
              <a:r>
                <a:rPr lang="en-US" sz="3600" b="1" spc="300" dirty="0">
                  <a:solidFill>
                    <a:srgbClr val="727272"/>
                  </a:solidFill>
                </a:rPr>
                <a:t>STEP 3: BASE COAT APPLICATION</a:t>
              </a:r>
            </a:p>
            <a:p>
              <a:pPr>
                <a:lnSpc>
                  <a:spcPct val="125000"/>
                </a:lnSpc>
              </a:pPr>
              <a:endParaRPr lang="en-US" sz="2400" dirty="0">
                <a:solidFill>
                  <a:srgbClr val="727272"/>
                </a:solidFill>
              </a:endParaRPr>
            </a:p>
            <a:p>
              <a:pPr lvl="0">
                <a:lnSpc>
                  <a:spcPct val="125000"/>
                </a:lnSpc>
              </a:pPr>
              <a:r>
                <a:rPr lang="en-US" sz="2400" dirty="0">
                  <a:solidFill>
                    <a:srgbClr val="727272"/>
                  </a:solidFill>
                </a:rPr>
                <a:t>To ensure uniform dry mil thickness, a base coat of High-Gloss Acrylic 215 (custom color) is applied to the roof surface.</a:t>
              </a:r>
            </a:p>
          </p:txBody>
        </p:sp>
        <p:sp>
          <p:nvSpPr>
            <p:cNvPr id="8" name="Subtitle 2">
              <a:extLst>
                <a:ext uri="{FF2B5EF4-FFF2-40B4-BE49-F238E27FC236}">
                  <a16:creationId xmlns:a16="http://schemas.microsoft.com/office/drawing/2014/main" id="{3C83DEB0-4330-0D9B-5846-1387FAEBEC09}"/>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9" name="Straight Connector 8">
              <a:extLst>
                <a:ext uri="{FF2B5EF4-FFF2-40B4-BE49-F238E27FC236}">
                  <a16:creationId xmlns:a16="http://schemas.microsoft.com/office/drawing/2014/main" id="{171A33B4-24E4-2FDC-38B8-880AEA843DE7}"/>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A0EF8948-FDDF-C093-0B72-619526FC1138}"/>
              </a:ext>
            </a:extLst>
          </p:cNvPr>
          <p:cNvSpPr/>
          <p:nvPr/>
        </p:nvSpPr>
        <p:spPr>
          <a:xfrm>
            <a:off x="12422188" y="377064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l="-31775" t="-59215" r="-31775" b="-592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large house with a lawn in front of it&#10;&#10;Description automatically generated with low confidence">
            <a:extLst>
              <a:ext uri="{FF2B5EF4-FFF2-40B4-BE49-F238E27FC236}">
                <a16:creationId xmlns:a16="http://schemas.microsoft.com/office/drawing/2014/main" id="{234613EA-C7BE-3A5F-99C0-E52AD830D0D2}"/>
              </a:ext>
            </a:extLst>
          </p:cNvPr>
          <p:cNvPicPr>
            <a:picLocks noChangeAspect="1"/>
          </p:cNvPicPr>
          <p:nvPr/>
        </p:nvPicPr>
        <p:blipFill>
          <a:blip r:embed="rId3"/>
          <a:stretch>
            <a:fillRect/>
          </a:stretch>
        </p:blipFill>
        <p:spPr>
          <a:xfrm>
            <a:off x="12422187" y="3770639"/>
            <a:ext cx="11506199" cy="6174719"/>
          </a:xfrm>
          <a:prstGeom prst="rect">
            <a:avLst/>
          </a:prstGeom>
        </p:spPr>
      </p:pic>
      <p:pic>
        <p:nvPicPr>
          <p:cNvPr id="12" name="Picture 11" descr="A picture containing outdoor, sky, tree, red&#10;&#10;Description automatically generated">
            <a:extLst>
              <a:ext uri="{FF2B5EF4-FFF2-40B4-BE49-F238E27FC236}">
                <a16:creationId xmlns:a16="http://schemas.microsoft.com/office/drawing/2014/main" id="{118FEF20-AEEA-310A-497C-17F2AE36FFDF}"/>
              </a:ext>
            </a:extLst>
          </p:cNvPr>
          <p:cNvPicPr>
            <a:picLocks noChangeAspect="1"/>
          </p:cNvPicPr>
          <p:nvPr/>
        </p:nvPicPr>
        <p:blipFill rotWithShape="1">
          <a:blip r:embed="rId4"/>
          <a:srcRect t="19325" b="9001"/>
          <a:stretch/>
        </p:blipFill>
        <p:spPr>
          <a:xfrm>
            <a:off x="12422186" y="3770638"/>
            <a:ext cx="11506198" cy="6174720"/>
          </a:xfrm>
          <a:prstGeom prst="rect">
            <a:avLst/>
          </a:prstGeom>
        </p:spPr>
      </p:pic>
    </p:spTree>
    <p:extLst>
      <p:ext uri="{BB962C8B-B14F-4D97-AF65-F5344CB8AC3E}">
        <p14:creationId xmlns:p14="http://schemas.microsoft.com/office/powerpoint/2010/main" val="3340128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472005-5DB3-503B-632C-75D5F2BBD61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E16715F-3560-99AE-D8E6-38CFA387C47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25</a:t>
            </a:fld>
            <a:endParaRPr lang="en-US" sz="2400" b="1" dirty="0">
              <a:solidFill>
                <a:schemeClr val="bg1"/>
              </a:solidFill>
            </a:endParaRPr>
          </a:p>
        </p:txBody>
      </p:sp>
      <p:grpSp>
        <p:nvGrpSpPr>
          <p:cNvPr id="6" name="Group 5">
            <a:extLst>
              <a:ext uri="{FF2B5EF4-FFF2-40B4-BE49-F238E27FC236}">
                <a16:creationId xmlns:a16="http://schemas.microsoft.com/office/drawing/2014/main" id="{8F4F799E-7848-5FA6-0617-DC2180816099}"/>
              </a:ext>
            </a:extLst>
          </p:cNvPr>
          <p:cNvGrpSpPr/>
          <p:nvPr/>
        </p:nvGrpSpPr>
        <p:grpSpPr>
          <a:xfrm>
            <a:off x="13076790" y="4665764"/>
            <a:ext cx="9927096" cy="4384470"/>
            <a:chOff x="1092198" y="2934522"/>
            <a:chExt cx="9927096" cy="4384470"/>
          </a:xfrm>
        </p:grpSpPr>
        <p:sp>
          <p:nvSpPr>
            <p:cNvPr id="7" name="TextBox 6">
              <a:extLst>
                <a:ext uri="{FF2B5EF4-FFF2-40B4-BE49-F238E27FC236}">
                  <a16:creationId xmlns:a16="http://schemas.microsoft.com/office/drawing/2014/main" id="{3B83B1A9-8A8D-6C03-1E94-322600B28898}"/>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4: TOP COAT APPLICATION</a:t>
              </a:r>
            </a:p>
            <a:p>
              <a:pPr>
                <a:lnSpc>
                  <a:spcPct val="125000"/>
                </a:lnSpc>
              </a:pPr>
              <a:endParaRPr lang="en-US" sz="2400" dirty="0">
                <a:solidFill>
                  <a:srgbClr val="727272"/>
                </a:solidFill>
              </a:endParaRPr>
            </a:p>
            <a:p>
              <a:pPr lvl="0">
                <a:lnSpc>
                  <a:spcPct val="125000"/>
                </a:lnSpc>
              </a:pPr>
              <a:r>
                <a:rPr lang="en-US" sz="2400" dirty="0">
                  <a:solidFill>
                    <a:srgbClr val="727272"/>
                  </a:solidFill>
                </a:rPr>
                <a:t>A top coat of High-Gloss Acrylic 215 provides a low-build, flexible, and aesthetic finish with superior weatherability, abrasion resistance, and colorfastness.</a:t>
              </a:r>
            </a:p>
          </p:txBody>
        </p:sp>
        <p:sp>
          <p:nvSpPr>
            <p:cNvPr id="8" name="Subtitle 2">
              <a:extLst>
                <a:ext uri="{FF2B5EF4-FFF2-40B4-BE49-F238E27FC236}">
                  <a16:creationId xmlns:a16="http://schemas.microsoft.com/office/drawing/2014/main" id="{53D55FC1-FBBE-86A0-924B-39AD62577459}"/>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9" name="Straight Connector 8">
              <a:extLst>
                <a:ext uri="{FF2B5EF4-FFF2-40B4-BE49-F238E27FC236}">
                  <a16:creationId xmlns:a16="http://schemas.microsoft.com/office/drawing/2014/main" id="{CDBD6040-F303-AC0E-58DE-724185FAAA20}"/>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F28961B6-9570-E643-199E-F46D518CB592}"/>
              </a:ext>
            </a:extLst>
          </p:cNvPr>
          <p:cNvSpPr/>
          <p:nvPr/>
        </p:nvSpPr>
        <p:spPr>
          <a:xfrm>
            <a:off x="309995" y="3770640"/>
            <a:ext cx="11506199" cy="6174719"/>
          </a:xfrm>
          <a:prstGeom prst="rect">
            <a:avLst/>
          </a:prstGeom>
          <a:blipFill dpi="0" rotWithShape="1">
            <a:blip r:embed="rId2">
              <a:extLst>
                <a:ext uri="{28A0092B-C50C-407E-A947-70E740481C1C}">
                  <a14:useLocalDpi xmlns:a14="http://schemas.microsoft.com/office/drawing/2010/main" val="0"/>
                </a:ext>
              </a:extLst>
            </a:blip>
            <a:srcRect/>
            <a:stretch>
              <a:fillRect l="-31775" t="-59215" r="-31775" b="-5921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high angle view of a building&#10;&#10;Description automatically generated with low confidence">
            <a:extLst>
              <a:ext uri="{FF2B5EF4-FFF2-40B4-BE49-F238E27FC236}">
                <a16:creationId xmlns:a16="http://schemas.microsoft.com/office/drawing/2014/main" id="{0C36E216-A654-3CA0-C32B-9C09CA076579}"/>
              </a:ext>
            </a:extLst>
          </p:cNvPr>
          <p:cNvPicPr>
            <a:picLocks noChangeAspect="1"/>
          </p:cNvPicPr>
          <p:nvPr/>
        </p:nvPicPr>
        <p:blipFill rotWithShape="1">
          <a:blip r:embed="rId3"/>
          <a:srcRect l="5473" t="34401" r="3002"/>
          <a:stretch/>
        </p:blipFill>
        <p:spPr>
          <a:xfrm>
            <a:off x="309994" y="3770640"/>
            <a:ext cx="11506199" cy="6174719"/>
          </a:xfrm>
          <a:prstGeom prst="rect">
            <a:avLst/>
          </a:prstGeom>
        </p:spPr>
      </p:pic>
    </p:spTree>
    <p:extLst>
      <p:ext uri="{BB962C8B-B14F-4D97-AF65-F5344CB8AC3E}">
        <p14:creationId xmlns:p14="http://schemas.microsoft.com/office/powerpoint/2010/main" val="29780261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F8C099-E376-87D3-3D48-703B5E62A42F}"/>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214B53-840F-8543-6D38-FF9BEC2C54C6}"/>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26</a:t>
            </a:fld>
            <a:endParaRPr lang="en-US" sz="2400" b="1" dirty="0">
              <a:solidFill>
                <a:schemeClr val="bg1"/>
              </a:solidFill>
            </a:endParaRPr>
          </a:p>
        </p:txBody>
      </p:sp>
      <p:pic>
        <p:nvPicPr>
          <p:cNvPr id="6" name="Picture 5">
            <a:extLst>
              <a:ext uri="{FF2B5EF4-FFF2-40B4-BE49-F238E27FC236}">
                <a16:creationId xmlns:a16="http://schemas.microsoft.com/office/drawing/2014/main" id="{FDCE1F9D-8F3C-4D01-25F3-E90A3C68E3C0}"/>
              </a:ext>
            </a:extLst>
          </p:cNvPr>
          <p:cNvPicPr>
            <a:picLocks noChangeAspect="1"/>
          </p:cNvPicPr>
          <p:nvPr/>
        </p:nvPicPr>
        <p:blipFill>
          <a:blip r:embed="rId2"/>
          <a:stretch>
            <a:fillRect/>
          </a:stretch>
        </p:blipFill>
        <p:spPr>
          <a:xfrm>
            <a:off x="14967046" y="3612760"/>
            <a:ext cx="6626461" cy="8575421"/>
          </a:xfrm>
          <a:prstGeom prst="rect">
            <a:avLst/>
          </a:prstGeom>
          <a:effectLst>
            <a:outerShdw blurRad="190500" dist="63500" dir="2700000" algn="tl" rotWithShape="0">
              <a:prstClr val="black">
                <a:alpha val="40000"/>
              </a:prstClr>
            </a:outerShdw>
          </a:effectLst>
        </p:spPr>
      </p:pic>
      <p:grpSp>
        <p:nvGrpSpPr>
          <p:cNvPr id="7" name="Group 6">
            <a:extLst>
              <a:ext uri="{FF2B5EF4-FFF2-40B4-BE49-F238E27FC236}">
                <a16:creationId xmlns:a16="http://schemas.microsoft.com/office/drawing/2014/main" id="{FE121629-F779-36D9-C68A-AA05E902530F}"/>
              </a:ext>
            </a:extLst>
          </p:cNvPr>
          <p:cNvGrpSpPr/>
          <p:nvPr/>
        </p:nvGrpSpPr>
        <p:grpSpPr>
          <a:xfrm>
            <a:off x="1092198" y="2757708"/>
            <a:ext cx="9766302" cy="8200585"/>
            <a:chOff x="1092198" y="2870772"/>
            <a:chExt cx="9766302" cy="8200585"/>
          </a:xfrm>
        </p:grpSpPr>
        <p:grpSp>
          <p:nvGrpSpPr>
            <p:cNvPr id="8" name="Group 7">
              <a:extLst>
                <a:ext uri="{FF2B5EF4-FFF2-40B4-BE49-F238E27FC236}">
                  <a16:creationId xmlns:a16="http://schemas.microsoft.com/office/drawing/2014/main" id="{7FCC1DAB-7AEF-57CA-9CCA-31E061668089}"/>
                </a:ext>
              </a:extLst>
            </p:cNvPr>
            <p:cNvGrpSpPr/>
            <p:nvPr/>
          </p:nvGrpSpPr>
          <p:grpSpPr>
            <a:xfrm>
              <a:off x="1092198" y="2870772"/>
              <a:ext cx="9766302" cy="6410176"/>
              <a:chOff x="1092198" y="2062978"/>
              <a:chExt cx="9766302" cy="6410176"/>
            </a:xfrm>
          </p:grpSpPr>
          <p:sp>
            <p:nvSpPr>
              <p:cNvPr id="10" name="TextBox 9">
                <a:extLst>
                  <a:ext uri="{FF2B5EF4-FFF2-40B4-BE49-F238E27FC236}">
                    <a16:creationId xmlns:a16="http://schemas.microsoft.com/office/drawing/2014/main" id="{A79BE6F1-C228-E057-50ED-824882A28482}"/>
                  </a:ext>
                </a:extLst>
              </p:cNvPr>
              <p:cNvSpPr txBox="1"/>
              <p:nvPr/>
            </p:nvSpPr>
            <p:spPr>
              <a:xfrm>
                <a:off x="1201477" y="4721678"/>
                <a:ext cx="9657023" cy="3751476"/>
              </a:xfrm>
              <a:prstGeom prst="rect">
                <a:avLst/>
              </a:prstGeom>
              <a:noFill/>
            </p:spPr>
            <p:txBody>
              <a:bodyPr wrap="square" rtlCol="0">
                <a:spAutoFit/>
              </a:bodyPr>
              <a:lstStyle/>
              <a:p>
                <a:pPr>
                  <a:lnSpc>
                    <a:spcPct val="125000"/>
                  </a:lnSpc>
                  <a:buClr>
                    <a:srgbClr val="727272"/>
                  </a:buClr>
                </a:pPr>
                <a:r>
                  <a:rPr lang="en-US" sz="2400" dirty="0">
                    <a:solidFill>
                      <a:srgbClr val="727272"/>
                    </a:solidFill>
                  </a:rPr>
                  <a:t>American </a:t>
                </a:r>
                <a:r>
                  <a:rPr lang="en-US" sz="2400" dirty="0" err="1">
                    <a:solidFill>
                      <a:srgbClr val="727272"/>
                    </a:solidFill>
                  </a:rPr>
                  <a:t>WeatherStar</a:t>
                </a:r>
                <a:r>
                  <a:rPr lang="en-US" sz="2400" dirty="0">
                    <a:solidFill>
                      <a:srgbClr val="727272"/>
                    </a:solidFill>
                  </a:rPr>
                  <a:t> offers a NDL System Material warranty for most of its roof restoration systems when installed by an American WeatherStar approved contractor. Contact your American WeatherStar approved contractor to discuss your options.</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10-year color-fade warranty</a:t>
                </a:r>
              </a:p>
              <a:p>
                <a:pPr marL="571500" indent="-571500">
                  <a:lnSpc>
                    <a:spcPct val="125000"/>
                  </a:lnSpc>
                  <a:buClr>
                    <a:srgbClr val="727272"/>
                  </a:buClr>
                  <a:buFont typeface="Wingdings" pitchFamily="2" charset="2"/>
                  <a:buChar char="§"/>
                </a:pPr>
                <a:r>
                  <a:rPr lang="en-US" sz="2400" dirty="0">
                    <a:solidFill>
                      <a:srgbClr val="727272"/>
                    </a:solidFill>
                  </a:rPr>
                  <a:t>10, 15 or 20-year warranty options</a:t>
                </a:r>
              </a:p>
              <a:p>
                <a:pPr marL="571500" indent="-571500">
                  <a:lnSpc>
                    <a:spcPct val="125000"/>
                  </a:lnSpc>
                  <a:buClr>
                    <a:srgbClr val="727272"/>
                  </a:buClr>
                  <a:buFont typeface="Wingdings" pitchFamily="2" charset="2"/>
                  <a:buChar char="§"/>
                </a:pPr>
                <a:r>
                  <a:rPr lang="en-US" sz="2400" dirty="0">
                    <a:solidFill>
                      <a:srgbClr val="727272"/>
                    </a:solidFill>
                  </a:rPr>
                  <a:t>Renewable, transferable, and extendable</a:t>
                </a:r>
              </a:p>
            </p:txBody>
          </p:sp>
          <p:sp>
            <p:nvSpPr>
              <p:cNvPr id="11" name="Subtitle 2">
                <a:extLst>
                  <a:ext uri="{FF2B5EF4-FFF2-40B4-BE49-F238E27FC236}">
                    <a16:creationId xmlns:a16="http://schemas.microsoft.com/office/drawing/2014/main" id="{1CA9281D-52D8-4521-9BA1-00374A37C0A3}"/>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SUSTAINABLE</a:t>
                </a:r>
              </a:p>
              <a:p>
                <a:pPr algn="l">
                  <a:lnSpc>
                    <a:spcPct val="75000"/>
                  </a:lnSpc>
                </a:pPr>
                <a:r>
                  <a:rPr lang="en-US" sz="6000" b="1" spc="300" dirty="0">
                    <a:solidFill>
                      <a:srgbClr val="002452"/>
                    </a:solidFill>
                    <a:cs typeface="Cordia New" panose="020B0304020202020204" pitchFamily="34" charset="-34"/>
                  </a:rPr>
                  <a:t>WARRANTY OPTIONS</a:t>
                </a:r>
              </a:p>
            </p:txBody>
          </p:sp>
          <p:cxnSp>
            <p:nvCxnSpPr>
              <p:cNvPr id="12" name="Straight Connector 11">
                <a:extLst>
                  <a:ext uri="{FF2B5EF4-FFF2-40B4-BE49-F238E27FC236}">
                    <a16:creationId xmlns:a16="http://schemas.microsoft.com/office/drawing/2014/main" id="{9340CC4A-F906-5A64-6786-2833543A47C9}"/>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Rounded Rectangle 8">
              <a:hlinkClick r:id="rId3"/>
              <a:extLst>
                <a:ext uri="{FF2B5EF4-FFF2-40B4-BE49-F238E27FC236}">
                  <a16:creationId xmlns:a16="http://schemas.microsoft.com/office/drawing/2014/main" id="{F9C3EE99-C597-C52C-7AB1-63AB387BD460}"/>
                </a:ext>
              </a:extLst>
            </p:cNvPr>
            <p:cNvSpPr/>
            <p:nvPr/>
          </p:nvSpPr>
          <p:spPr>
            <a:xfrm>
              <a:off x="1238053" y="10156957"/>
              <a:ext cx="5217611" cy="914400"/>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pic>
        <p:nvPicPr>
          <p:cNvPr id="13" name="Picture 12" descr="Text&#10;&#10;Description automatically generated">
            <a:extLst>
              <a:ext uri="{FF2B5EF4-FFF2-40B4-BE49-F238E27FC236}">
                <a16:creationId xmlns:a16="http://schemas.microsoft.com/office/drawing/2014/main" id="{1A4B5082-FDEF-2EBA-904A-37A36EA51BC3}"/>
              </a:ext>
            </a:extLst>
          </p:cNvPr>
          <p:cNvPicPr>
            <a:picLocks noChangeAspect="1"/>
          </p:cNvPicPr>
          <p:nvPr/>
        </p:nvPicPr>
        <p:blipFill>
          <a:blip r:embed="rId4"/>
          <a:stretch>
            <a:fillRect/>
          </a:stretch>
        </p:blipFill>
        <p:spPr>
          <a:xfrm>
            <a:off x="15012904" y="3651286"/>
            <a:ext cx="6580603" cy="8516075"/>
          </a:xfrm>
          <a:prstGeom prst="rect">
            <a:avLst/>
          </a:prstGeom>
        </p:spPr>
      </p:pic>
      <p:pic>
        <p:nvPicPr>
          <p:cNvPr id="14" name="Picture 13">
            <a:extLst>
              <a:ext uri="{FF2B5EF4-FFF2-40B4-BE49-F238E27FC236}">
                <a16:creationId xmlns:a16="http://schemas.microsoft.com/office/drawing/2014/main" id="{44191AC9-C4E1-A28E-0955-7672DBAE82E9}"/>
              </a:ext>
            </a:extLst>
          </p:cNvPr>
          <p:cNvPicPr>
            <a:picLocks noChangeAspect="1"/>
          </p:cNvPicPr>
          <p:nvPr/>
        </p:nvPicPr>
        <p:blipFill>
          <a:blip r:embed="rId2"/>
          <a:stretch>
            <a:fillRect/>
          </a:stretch>
        </p:blipFill>
        <p:spPr>
          <a:xfrm>
            <a:off x="12755889" y="1527818"/>
            <a:ext cx="6626461" cy="8575420"/>
          </a:xfrm>
          <a:prstGeom prst="rect">
            <a:avLst/>
          </a:prstGeom>
          <a:blipFill dpi="0" rotWithShape="1">
            <a:blip r:embed="rId4">
              <a:extLst>
                <a:ext uri="{28A0092B-C50C-407E-A947-70E740481C1C}">
                  <a14:useLocalDpi xmlns:a14="http://schemas.microsoft.com/office/drawing/2010/main" val="0"/>
                </a:ext>
              </a:extLst>
            </a:blip>
            <a:srcRect/>
            <a:stretch>
              <a:fillRect/>
            </a:stretch>
          </a:blipFill>
          <a:effectLst>
            <a:outerShdw blurRad="190500" dist="63500" dir="2700000" algn="tl" rotWithShape="0">
              <a:prstClr val="black">
                <a:alpha val="40000"/>
              </a:prstClr>
            </a:outerShdw>
          </a:effectLst>
        </p:spPr>
      </p:pic>
      <p:pic>
        <p:nvPicPr>
          <p:cNvPr id="15" name="Picture 14" descr="Text&#10;&#10;Description automatically generated">
            <a:extLst>
              <a:ext uri="{FF2B5EF4-FFF2-40B4-BE49-F238E27FC236}">
                <a16:creationId xmlns:a16="http://schemas.microsoft.com/office/drawing/2014/main" id="{1CF13C42-795B-6F1B-8EBE-4F2B7D762A7A}"/>
              </a:ext>
            </a:extLst>
          </p:cNvPr>
          <p:cNvPicPr>
            <a:picLocks noChangeAspect="1"/>
          </p:cNvPicPr>
          <p:nvPr/>
        </p:nvPicPr>
        <p:blipFill>
          <a:blip r:embed="rId4"/>
          <a:stretch>
            <a:fillRect/>
          </a:stretch>
        </p:blipFill>
        <p:spPr>
          <a:xfrm>
            <a:off x="12755889" y="1527818"/>
            <a:ext cx="6626457" cy="8575415"/>
          </a:xfrm>
          <a:prstGeom prst="rect">
            <a:avLst/>
          </a:prstGeom>
        </p:spPr>
      </p:pic>
      <p:pic>
        <p:nvPicPr>
          <p:cNvPr id="17" name="Picture 16">
            <a:extLst>
              <a:ext uri="{FF2B5EF4-FFF2-40B4-BE49-F238E27FC236}">
                <a16:creationId xmlns:a16="http://schemas.microsoft.com/office/drawing/2014/main" id="{2BDB8011-193A-4064-772B-8F03BAA9B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38320" y="1506999"/>
            <a:ext cx="6672314" cy="8634760"/>
          </a:xfrm>
          <a:prstGeom prst="rect">
            <a:avLst/>
          </a:prstGeom>
        </p:spPr>
      </p:pic>
    </p:spTree>
    <p:extLst>
      <p:ext uri="{BB962C8B-B14F-4D97-AF65-F5344CB8AC3E}">
        <p14:creationId xmlns:p14="http://schemas.microsoft.com/office/powerpoint/2010/main" val="2289682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BA6016-2528-1705-3C25-D261971DA636}"/>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5788292-6E87-BE04-C238-059EE4D2F540}"/>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27</a:t>
            </a:fld>
            <a:endParaRPr lang="en-US" sz="2400" b="1" dirty="0">
              <a:solidFill>
                <a:schemeClr val="bg1"/>
              </a:solidFill>
            </a:endParaRPr>
          </a:p>
        </p:txBody>
      </p:sp>
      <p:grpSp>
        <p:nvGrpSpPr>
          <p:cNvPr id="6" name="Group 5">
            <a:extLst>
              <a:ext uri="{FF2B5EF4-FFF2-40B4-BE49-F238E27FC236}">
                <a16:creationId xmlns:a16="http://schemas.microsoft.com/office/drawing/2014/main" id="{9CE539A9-594D-E464-35B9-189010968820}"/>
              </a:ext>
            </a:extLst>
          </p:cNvPr>
          <p:cNvGrpSpPr/>
          <p:nvPr/>
        </p:nvGrpSpPr>
        <p:grpSpPr>
          <a:xfrm>
            <a:off x="13303060" y="2571956"/>
            <a:ext cx="9766302" cy="8572088"/>
            <a:chOff x="13303060" y="3191247"/>
            <a:chExt cx="9766302" cy="8572088"/>
          </a:xfrm>
        </p:grpSpPr>
        <p:grpSp>
          <p:nvGrpSpPr>
            <p:cNvPr id="7" name="Group 6">
              <a:extLst>
                <a:ext uri="{FF2B5EF4-FFF2-40B4-BE49-F238E27FC236}">
                  <a16:creationId xmlns:a16="http://schemas.microsoft.com/office/drawing/2014/main" id="{FBA6F7B4-15AD-FCC7-054F-67CB9DA57574}"/>
                </a:ext>
              </a:extLst>
            </p:cNvPr>
            <p:cNvGrpSpPr/>
            <p:nvPr/>
          </p:nvGrpSpPr>
          <p:grpSpPr>
            <a:xfrm>
              <a:off x="13303060" y="3191247"/>
              <a:ext cx="9766302" cy="7333506"/>
              <a:chOff x="1092198" y="2062978"/>
              <a:chExt cx="9766302" cy="7333506"/>
            </a:xfrm>
          </p:grpSpPr>
          <p:sp>
            <p:nvSpPr>
              <p:cNvPr id="9" name="TextBox 8">
                <a:extLst>
                  <a:ext uri="{FF2B5EF4-FFF2-40B4-BE49-F238E27FC236}">
                    <a16:creationId xmlns:a16="http://schemas.microsoft.com/office/drawing/2014/main" id="{6BC1A117-9605-4561-6916-76C87BFBD283}"/>
                  </a:ext>
                </a:extLst>
              </p:cNvPr>
              <p:cNvSpPr txBox="1"/>
              <p:nvPr/>
            </p:nvSpPr>
            <p:spPr>
              <a:xfrm>
                <a:off x="1201477" y="4721678"/>
                <a:ext cx="9657023" cy="4674806"/>
              </a:xfrm>
              <a:prstGeom prst="rect">
                <a:avLst/>
              </a:prstGeom>
              <a:noFill/>
            </p:spPr>
            <p:txBody>
              <a:bodyPr wrap="square" rtlCol="0">
                <a:spAutoFit/>
              </a:bodyPr>
              <a:lstStyle/>
              <a:p>
                <a:pPr>
                  <a:lnSpc>
                    <a:spcPct val="125000"/>
                  </a:lnSpc>
                  <a:buClr>
                    <a:srgbClr val="727272"/>
                  </a:buClr>
                </a:pPr>
                <a:r>
                  <a:rPr lang="en-US" sz="2400" dirty="0">
                    <a:solidFill>
                      <a:srgbClr val="727272"/>
                    </a:solidFill>
                  </a:rPr>
                  <a:t>Annual maintenance on your newly installed roofing system is very important. An out-of-sight-out-of-mind approach is dangerous when it comes to your roof. The </a:t>
                </a:r>
                <a:r>
                  <a:rPr lang="en-US" sz="2400" dirty="0" err="1">
                    <a:solidFill>
                      <a:srgbClr val="727272"/>
                    </a:solidFill>
                  </a:rPr>
                  <a:t>StarGard</a:t>
                </a:r>
                <a:r>
                  <a:rPr lang="en-US" sz="2400" dirty="0">
                    <a:solidFill>
                      <a:srgbClr val="727272"/>
                    </a:solidFill>
                  </a:rPr>
                  <a:t>+ Warranty Extension Plan is an extensive 40+ point maintenance inspection conducted annually by your American WeatherStar approved contractor.</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40+ point inspection</a:t>
                </a:r>
              </a:p>
              <a:p>
                <a:pPr marL="571500" indent="-571500">
                  <a:lnSpc>
                    <a:spcPct val="125000"/>
                  </a:lnSpc>
                  <a:buClr>
                    <a:srgbClr val="727272"/>
                  </a:buClr>
                  <a:buFont typeface="Wingdings" pitchFamily="2" charset="2"/>
                  <a:buChar char="§"/>
                </a:pPr>
                <a:r>
                  <a:rPr lang="en-US" sz="2400" dirty="0">
                    <a:solidFill>
                      <a:srgbClr val="727272"/>
                    </a:solidFill>
                  </a:rPr>
                  <a:t>Risk-free and affordable</a:t>
                </a:r>
              </a:p>
              <a:p>
                <a:pPr marL="571500" indent="-571500">
                  <a:lnSpc>
                    <a:spcPct val="125000"/>
                  </a:lnSpc>
                  <a:buClr>
                    <a:srgbClr val="727272"/>
                  </a:buClr>
                  <a:buFont typeface="Wingdings" pitchFamily="2" charset="2"/>
                  <a:buChar char="§"/>
                </a:pPr>
                <a:r>
                  <a:rPr lang="en-US" sz="2400" dirty="0">
                    <a:solidFill>
                      <a:srgbClr val="727272"/>
                    </a:solidFill>
                  </a:rPr>
                  <a:t>Added protection and prevention</a:t>
                </a:r>
              </a:p>
              <a:p>
                <a:pPr>
                  <a:lnSpc>
                    <a:spcPct val="125000"/>
                  </a:lnSpc>
                  <a:buClr>
                    <a:srgbClr val="727272"/>
                  </a:buClr>
                </a:pPr>
                <a:endParaRPr lang="en-US" sz="2400" dirty="0">
                  <a:solidFill>
                    <a:srgbClr val="727272"/>
                  </a:solidFill>
                </a:endParaRPr>
              </a:p>
            </p:txBody>
          </p:sp>
          <p:sp>
            <p:nvSpPr>
              <p:cNvPr id="10" name="Subtitle 2">
                <a:extLst>
                  <a:ext uri="{FF2B5EF4-FFF2-40B4-BE49-F238E27FC236}">
                    <a16:creationId xmlns:a16="http://schemas.microsoft.com/office/drawing/2014/main" id="{FBEC708E-E68A-8CB2-3622-8F600CFC8E39}"/>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STARGARD+ WARRANTY</a:t>
                </a:r>
              </a:p>
              <a:p>
                <a:pPr algn="l">
                  <a:lnSpc>
                    <a:spcPct val="75000"/>
                  </a:lnSpc>
                </a:pPr>
                <a:r>
                  <a:rPr lang="en-US" sz="6000" b="1" spc="300" dirty="0">
                    <a:solidFill>
                      <a:srgbClr val="002452"/>
                    </a:solidFill>
                    <a:cs typeface="Cordia New" panose="020B0304020202020204" pitchFamily="34" charset="-34"/>
                  </a:rPr>
                  <a:t>EXTENSION PLAN</a:t>
                </a:r>
              </a:p>
            </p:txBody>
          </p:sp>
          <p:cxnSp>
            <p:nvCxnSpPr>
              <p:cNvPr id="11" name="Straight Connector 10">
                <a:extLst>
                  <a:ext uri="{FF2B5EF4-FFF2-40B4-BE49-F238E27FC236}">
                    <a16:creationId xmlns:a16="http://schemas.microsoft.com/office/drawing/2014/main" id="{33C6B05F-D2A7-4699-7380-32D63F04CD12}"/>
                  </a:ext>
                </a:extLst>
              </p:cNvPr>
              <p:cNvCxnSpPr>
                <a:cxnSpLocks/>
              </p:cNvCxnSpPr>
              <p:nvPr/>
            </p:nvCxnSpPr>
            <p:spPr>
              <a:xfrm rot="16200000">
                <a:off x="1430079" y="40039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Rounded Rectangle 7">
              <a:hlinkClick r:id="rId2"/>
              <a:extLst>
                <a:ext uri="{FF2B5EF4-FFF2-40B4-BE49-F238E27FC236}">
                  <a16:creationId xmlns:a16="http://schemas.microsoft.com/office/drawing/2014/main" id="{761EC76F-07EF-1A3F-5908-6F7A57F71198}"/>
                </a:ext>
              </a:extLst>
            </p:cNvPr>
            <p:cNvSpPr/>
            <p:nvPr/>
          </p:nvSpPr>
          <p:spPr>
            <a:xfrm>
              <a:off x="13545383" y="10848935"/>
              <a:ext cx="5217611" cy="914400"/>
            </a:xfrm>
            <a:prstGeom prst="roundRect">
              <a:avLst/>
            </a:prstGeom>
            <a:noFill/>
            <a:ln w="254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3"/>
                </a:rPr>
                <a:t>CLICK HERE TO LEARN MORE</a:t>
              </a:r>
              <a:endParaRPr lang="en-US" sz="2400" b="1" spc="150" dirty="0">
                <a:solidFill>
                  <a:srgbClr val="0C2340"/>
                </a:solidFill>
              </a:endParaRPr>
            </a:p>
          </p:txBody>
        </p:sp>
      </p:grpSp>
      <p:pic>
        <p:nvPicPr>
          <p:cNvPr id="12" name="Picture 11">
            <a:hlinkClick r:id="rId4"/>
            <a:extLst>
              <a:ext uri="{FF2B5EF4-FFF2-40B4-BE49-F238E27FC236}">
                <a16:creationId xmlns:a16="http://schemas.microsoft.com/office/drawing/2014/main" id="{D3FF33A8-B69C-0F90-B600-4A86B8D290E4}"/>
              </a:ext>
            </a:extLst>
          </p:cNvPr>
          <p:cNvPicPr>
            <a:picLocks noChangeAspect="1"/>
          </p:cNvPicPr>
          <p:nvPr/>
        </p:nvPicPr>
        <p:blipFill>
          <a:blip r:embed="rId5"/>
          <a:srcRect/>
          <a:stretch/>
        </p:blipFill>
        <p:spPr>
          <a:xfrm>
            <a:off x="4623441" y="3612760"/>
            <a:ext cx="6620909" cy="8575421"/>
          </a:xfrm>
          <a:prstGeom prst="rect">
            <a:avLst/>
          </a:prstGeom>
          <a:effectLst>
            <a:outerShdw blurRad="190500" dist="63500" dir="2700000" algn="tl" rotWithShape="0">
              <a:prstClr val="black">
                <a:alpha val="40000"/>
              </a:prstClr>
            </a:outerShdw>
          </a:effectLst>
        </p:spPr>
      </p:pic>
      <p:pic>
        <p:nvPicPr>
          <p:cNvPr id="13" name="Picture 12">
            <a:hlinkClick r:id="rId4"/>
            <a:extLst>
              <a:ext uri="{FF2B5EF4-FFF2-40B4-BE49-F238E27FC236}">
                <a16:creationId xmlns:a16="http://schemas.microsoft.com/office/drawing/2014/main" id="{F47A13A2-105F-7430-6A81-AA1D1CD3C5C1}"/>
              </a:ext>
            </a:extLst>
          </p:cNvPr>
          <p:cNvPicPr>
            <a:picLocks noChangeAspect="1"/>
          </p:cNvPicPr>
          <p:nvPr/>
        </p:nvPicPr>
        <p:blipFill>
          <a:blip r:embed="rId6"/>
          <a:srcRect/>
          <a:stretch/>
        </p:blipFill>
        <p:spPr>
          <a:xfrm>
            <a:off x="2414496" y="1527818"/>
            <a:ext cx="6616485" cy="8575420"/>
          </a:xfrm>
          <a:prstGeom prst="rect">
            <a:avLst/>
          </a:prstGeom>
          <a:effectLst>
            <a:outerShdw blurRad="190500" dist="63500" dir="2700000" algn="tl" rotWithShape="0">
              <a:prstClr val="black">
                <a:alpha val="40000"/>
              </a:prstClr>
            </a:outerShdw>
          </a:effectLst>
        </p:spPr>
      </p:pic>
    </p:spTree>
    <p:extLst>
      <p:ext uri="{BB962C8B-B14F-4D97-AF65-F5344CB8AC3E}">
        <p14:creationId xmlns:p14="http://schemas.microsoft.com/office/powerpoint/2010/main" val="940249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CB43134-00AD-60A5-DDD0-FFFBCCE0189E}"/>
              </a:ext>
            </a:extLst>
          </p:cNvPr>
          <p:cNvGrpSpPr/>
          <p:nvPr/>
        </p:nvGrpSpPr>
        <p:grpSpPr>
          <a:xfrm>
            <a:off x="6033292" y="1932122"/>
            <a:ext cx="12320590" cy="1298058"/>
            <a:chOff x="6033292" y="1932122"/>
            <a:chExt cx="12320590" cy="1298058"/>
          </a:xfrm>
        </p:grpSpPr>
        <p:sp>
          <p:nvSpPr>
            <p:cNvPr id="5" name="Subtitle 2">
              <a:extLst>
                <a:ext uri="{FF2B5EF4-FFF2-40B4-BE49-F238E27FC236}">
                  <a16:creationId xmlns:a16="http://schemas.microsoft.com/office/drawing/2014/main" id="{25FE9929-613B-C516-563B-50D877080548}"/>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HELPFUL LINKS</a:t>
              </a:r>
            </a:p>
          </p:txBody>
        </p:sp>
        <p:cxnSp>
          <p:nvCxnSpPr>
            <p:cNvPr id="6" name="Straight Connector 5">
              <a:extLst>
                <a:ext uri="{FF2B5EF4-FFF2-40B4-BE49-F238E27FC236}">
                  <a16:creationId xmlns:a16="http://schemas.microsoft.com/office/drawing/2014/main" id="{8E05F351-73BD-5AE6-4048-5CAFB43DB4DB}"/>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2">
            <a:extLst>
              <a:ext uri="{FF2B5EF4-FFF2-40B4-BE49-F238E27FC236}">
                <a16:creationId xmlns:a16="http://schemas.microsoft.com/office/drawing/2014/main" id="{5F831F6C-A838-1E64-C4BB-60D170BF49D7}"/>
              </a:ext>
            </a:extLst>
          </p:cNvPr>
          <p:cNvSpPr txBox="1">
            <a:spLocks/>
          </p:cNvSpPr>
          <p:nvPr/>
        </p:nvSpPr>
        <p:spPr>
          <a:xfrm>
            <a:off x="2401888" y="4419600"/>
            <a:ext cx="5829300" cy="3648762"/>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Times New Roman" panose="02020603050405020304" pitchFamily="18" charset="0"/>
              </a:rPr>
              <a:t>INFORMATIONAL LINKS</a:t>
            </a:r>
          </a:p>
          <a:p>
            <a:pPr>
              <a:lnSpc>
                <a:spcPct val="150000"/>
              </a:lnSpc>
              <a:spcBef>
                <a:spcPts val="0"/>
              </a:spcBef>
            </a:pPr>
            <a:r>
              <a:rPr lang="en-US" sz="2400" dirty="0">
                <a:solidFill>
                  <a:schemeClr val="accent1"/>
                </a:solidFill>
                <a:cs typeface="Arial" panose="020B0604020202020204" pitchFamily="34" charset="0"/>
                <a:hlinkClick r:id="rId2">
                  <a:extLst>
                    <a:ext uri="{A12FA001-AC4F-418D-AE19-62706E023703}">
                      <ahyp:hlinkClr xmlns:ahyp="http://schemas.microsoft.com/office/drawing/2018/hyperlinkcolor" val="tx"/>
                    </a:ext>
                  </a:extLst>
                </a:hlinkClick>
              </a:rPr>
              <a:t>Color-Gard+ Quick Spec</a:t>
            </a:r>
            <a:endParaRPr lang="en-US" sz="2400" dirty="0">
              <a:solidFill>
                <a:schemeClr val="accent1"/>
              </a:solidFill>
              <a:cs typeface="Arial" panose="020B0604020202020204" pitchFamily="34" charset="0"/>
            </a:endParaRPr>
          </a:p>
          <a:p>
            <a:pPr>
              <a:lnSpc>
                <a:spcPct val="150000"/>
              </a:lnSpc>
              <a:spcBef>
                <a:spcPts val="0"/>
              </a:spcBef>
            </a:pPr>
            <a:r>
              <a:rPr lang="en-US" sz="2400" dirty="0">
                <a:solidFill>
                  <a:schemeClr val="accent1"/>
                </a:solidFill>
                <a:cs typeface="Arial" panose="020B0604020202020204" pitchFamily="34" charset="0"/>
                <a:hlinkClick r:id="rId3">
                  <a:extLst>
                    <a:ext uri="{A12FA001-AC4F-418D-AE19-62706E023703}">
                      <ahyp:hlinkClr xmlns:ahyp="http://schemas.microsoft.com/office/drawing/2018/hyperlinkcolor" val="tx"/>
                    </a:ext>
                  </a:extLst>
                </a:hlinkClick>
              </a:rPr>
              <a:t>Color-Gard Quick Spec</a:t>
            </a:r>
            <a:endParaRPr lang="en-US" sz="2400" dirty="0">
              <a:solidFill>
                <a:schemeClr val="accent1"/>
              </a:solidFill>
              <a:cs typeface="Arial" panose="020B0604020202020204" pitchFamily="34" charset="0"/>
            </a:endParaRPr>
          </a:p>
          <a:p>
            <a:pPr>
              <a:lnSpc>
                <a:spcPct val="150000"/>
              </a:lnSpc>
              <a:spcBef>
                <a:spcPts val="0"/>
              </a:spcBef>
            </a:pPr>
            <a:r>
              <a:rPr lang="en-US" sz="2400" u="sng" dirty="0">
                <a:solidFill>
                  <a:srgbClr val="0563C1"/>
                </a:solidFill>
                <a:cs typeface="Arial" panose="020B0604020202020204" pitchFamily="34" charset="0"/>
                <a:hlinkClick r:id="rId4">
                  <a:extLst>
                    <a:ext uri="{A12FA001-AC4F-418D-AE19-62706E023703}">
                      <ahyp:hlinkClr xmlns:ahyp="http://schemas.microsoft.com/office/drawing/2018/hyperlinkcolor" val="tx"/>
                    </a:ext>
                  </a:extLst>
                </a:hlinkClick>
              </a:rPr>
              <a:t>10-Year </a:t>
            </a:r>
            <a:r>
              <a:rPr lang="en-US" sz="2400" u="sng" dirty="0">
                <a:solidFill>
                  <a:schemeClr val="accent1"/>
                </a:solidFill>
                <a:cs typeface="Arial" panose="020B0604020202020204" pitchFamily="34" charset="0"/>
                <a:hlinkClick r:id="rId4">
                  <a:extLst>
                    <a:ext uri="{A12FA001-AC4F-418D-AE19-62706E023703}">
                      <ahyp:hlinkClr xmlns:ahyp="http://schemas.microsoft.com/office/drawing/2018/hyperlinkcolor" val="tx"/>
                    </a:ext>
                  </a:extLst>
                </a:hlinkClick>
              </a:rPr>
              <a:t>Limited Color Fade Warranty</a:t>
            </a:r>
            <a:endParaRPr lang="en-US" sz="2400" dirty="0">
              <a:solidFill>
                <a:schemeClr val="accent1"/>
              </a:solidFill>
              <a:cs typeface="Arial" panose="020B0604020202020204" pitchFamily="34" charset="0"/>
            </a:endParaRPr>
          </a:p>
          <a:p>
            <a:pPr>
              <a:lnSpc>
                <a:spcPct val="150000"/>
              </a:lnSpc>
              <a:spcBef>
                <a:spcPts val="0"/>
              </a:spcBef>
            </a:pPr>
            <a:r>
              <a:rPr lang="en-US" sz="2400" u="sng" dirty="0">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StarGard Warranty Program</a:t>
            </a:r>
            <a:endParaRPr lang="en-US" sz="2400" u="sng" dirty="0">
              <a:solidFill>
                <a:schemeClr val="accent1"/>
              </a:solidFill>
              <a:cs typeface="Arial" panose="020B0604020202020204" pitchFamily="34" charset="0"/>
            </a:endParaRPr>
          </a:p>
          <a:p>
            <a:pPr>
              <a:lnSpc>
                <a:spcPct val="150000"/>
              </a:lnSpc>
              <a:spcBef>
                <a:spcPts val="0"/>
              </a:spcBef>
            </a:pPr>
            <a:r>
              <a:rPr lang="en-US" sz="2400" dirty="0">
                <a:solidFill>
                  <a:schemeClr val="accent1"/>
                </a:solidFill>
                <a:cs typeface="Arial" panose="020B0604020202020204" pitchFamily="34" charset="0"/>
                <a:hlinkClick r:id="rId6">
                  <a:extLst>
                    <a:ext uri="{A12FA001-AC4F-418D-AE19-62706E023703}">
                      <ahyp:hlinkClr xmlns:ahyp="http://schemas.microsoft.com/office/drawing/2018/hyperlinkcolor" val="tx"/>
                    </a:ext>
                  </a:extLst>
                </a:hlinkClick>
              </a:rPr>
              <a:t>StarGard+ Warranty Extension Plan</a:t>
            </a:r>
            <a:endParaRPr lang="en-US" sz="2400" dirty="0">
              <a:solidFill>
                <a:schemeClr val="accent1"/>
              </a:solidFill>
              <a:cs typeface="Arial" panose="020B0604020202020204" pitchFamily="34" charset="0"/>
            </a:endParaRPr>
          </a:p>
          <a:p>
            <a:pPr>
              <a:lnSpc>
                <a:spcPct val="150000"/>
              </a:lnSpc>
              <a:spcBef>
                <a:spcPts val="0"/>
              </a:spcBef>
            </a:pPr>
            <a:endParaRPr lang="en-US" sz="2400" dirty="0">
              <a:solidFill>
                <a:srgbClr val="727272"/>
              </a:solidFill>
              <a:cs typeface="Arial" panose="020B0604020202020204" pitchFamily="34" charset="0"/>
            </a:endParaRPr>
          </a:p>
        </p:txBody>
      </p:sp>
      <p:sp>
        <p:nvSpPr>
          <p:cNvPr id="8" name="Content Placeholder 2">
            <a:extLst>
              <a:ext uri="{FF2B5EF4-FFF2-40B4-BE49-F238E27FC236}">
                <a16:creationId xmlns:a16="http://schemas.microsoft.com/office/drawing/2014/main" id="{D110C5A6-7D42-551F-C991-1A90BA04333D}"/>
              </a:ext>
            </a:extLst>
          </p:cNvPr>
          <p:cNvSpPr txBox="1">
            <a:spLocks/>
          </p:cNvSpPr>
          <p:nvPr/>
        </p:nvSpPr>
        <p:spPr>
          <a:xfrm>
            <a:off x="9285115" y="4419600"/>
            <a:ext cx="5829300" cy="4637302"/>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DATA SHEETS</a:t>
            </a:r>
            <a:endParaRPr lang="en-US" sz="2800" spc="300" dirty="0">
              <a:solidFill>
                <a:srgbClr val="0C2340"/>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7"/>
              </a:rPr>
              <a:t>EcoCleaner 925</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8"/>
              </a:rPr>
              <a:t>Red Oxide Rust Prime 912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9"/>
              </a:rPr>
              <a:t>Color Prime 915</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0"/>
              </a:rPr>
              <a:t>Terminator 622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1"/>
              </a:rPr>
              <a:t>High-Tensile Acrylic 211</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2"/>
              </a:rPr>
              <a:t>High-Gloss Acrylic 215</a:t>
            </a:r>
            <a:endParaRPr lang="en-US" sz="2400" dirty="0">
              <a:solidFill>
                <a:srgbClr val="727272"/>
              </a:solidFill>
              <a:cs typeface="Arial" panose="020B0604020202020204" pitchFamily="34" charset="0"/>
            </a:endParaRPr>
          </a:p>
        </p:txBody>
      </p:sp>
      <p:sp>
        <p:nvSpPr>
          <p:cNvPr id="9" name="TextBox 8">
            <a:extLst>
              <a:ext uri="{FF2B5EF4-FFF2-40B4-BE49-F238E27FC236}">
                <a16:creationId xmlns:a16="http://schemas.microsoft.com/office/drawing/2014/main" id="{4D6FD0A0-AEEE-88DB-B166-FA3D30086EA3}"/>
              </a:ext>
            </a:extLst>
          </p:cNvPr>
          <p:cNvSpPr txBox="1"/>
          <p:nvPr/>
        </p:nvSpPr>
        <p:spPr>
          <a:xfrm>
            <a:off x="1220788" y="12035135"/>
            <a:ext cx="21945601" cy="461665"/>
          </a:xfrm>
          <a:prstGeom prst="rect">
            <a:avLst/>
          </a:prstGeom>
          <a:noFill/>
        </p:spPr>
        <p:txBody>
          <a:bodyPr wrap="square" rtlCol="0" anchor="ctr">
            <a:spAutoFit/>
          </a:bodyPr>
          <a:lstStyle/>
          <a:p>
            <a:pPr algn="ctr"/>
            <a:r>
              <a:rPr lang="en-US" sz="2400" dirty="0">
                <a:solidFill>
                  <a:srgbClr val="727272"/>
                </a:solidFill>
                <a:hlinkClick r:id="rId13">
                  <a:extLst>
                    <a:ext uri="{A12FA001-AC4F-418D-AE19-62706E023703}">
                      <ahyp:hlinkClr xmlns:ahyp="http://schemas.microsoft.com/office/drawing/2018/hyperlinkcolor" val="tx"/>
                    </a:ext>
                  </a:extLst>
                </a:hlinkClick>
              </a:rPr>
              <a:t>www.americanweatherstar.com </a:t>
            </a:r>
            <a:r>
              <a:rPr lang="en-US" sz="2400" dirty="0">
                <a:solidFill>
                  <a:srgbClr val="727272"/>
                </a:solidFill>
              </a:rPr>
              <a:t>| </a:t>
            </a:r>
            <a:r>
              <a:rPr lang="en-US" sz="2400" dirty="0" err="1">
                <a:solidFill>
                  <a:srgbClr val="727272"/>
                </a:solidFill>
                <a:hlinkClick r:id="rId14">
                  <a:extLst>
                    <a:ext uri="{A12FA001-AC4F-418D-AE19-62706E023703}">
                      <ahyp:hlinkClr xmlns:ahyp="http://schemas.microsoft.com/office/drawing/2018/hyperlinkcolor" val="tx"/>
                    </a:ext>
                  </a:extLst>
                </a:hlinkClick>
              </a:rPr>
              <a:t>info@americanweatherstar.com</a:t>
            </a:r>
            <a:r>
              <a:rPr lang="en-US" sz="2400" dirty="0">
                <a:solidFill>
                  <a:srgbClr val="727272"/>
                </a:solidFill>
                <a:hlinkClick r:id="rId14">
                  <a:extLst>
                    <a:ext uri="{A12FA001-AC4F-418D-AE19-62706E023703}">
                      <ahyp:hlinkClr xmlns:ahyp="http://schemas.microsoft.com/office/drawing/2018/hyperlinkcolor" val="tx"/>
                    </a:ext>
                  </a:extLst>
                </a:hlinkClick>
              </a:rPr>
              <a:t> </a:t>
            </a:r>
            <a:r>
              <a:rPr lang="en-US" sz="2400" dirty="0">
                <a:solidFill>
                  <a:srgbClr val="727272"/>
                </a:solidFill>
              </a:rPr>
              <a:t>| Toll Free: 800-771-6643</a:t>
            </a:r>
          </a:p>
        </p:txBody>
      </p:sp>
      <p:sp>
        <p:nvSpPr>
          <p:cNvPr id="10" name="Content Placeholder 2">
            <a:extLst>
              <a:ext uri="{FF2B5EF4-FFF2-40B4-BE49-F238E27FC236}">
                <a16:creationId xmlns:a16="http://schemas.microsoft.com/office/drawing/2014/main" id="{6EE872E1-330F-7465-67EB-4F50D920303C}"/>
              </a:ext>
            </a:extLst>
          </p:cNvPr>
          <p:cNvSpPr txBox="1">
            <a:spLocks/>
          </p:cNvSpPr>
          <p:nvPr/>
        </p:nvSpPr>
        <p:spPr>
          <a:xfrm>
            <a:off x="16143631" y="4419600"/>
            <a:ext cx="5829300" cy="420620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APPLICATION GUIDELINES</a:t>
            </a:r>
          </a:p>
          <a:p>
            <a:pPr>
              <a:lnSpc>
                <a:spcPct val="150000"/>
              </a:lnSpc>
              <a:spcBef>
                <a:spcPts val="0"/>
              </a:spcBef>
            </a:pPr>
            <a:r>
              <a:rPr lang="en-US" sz="2800" dirty="0">
                <a:solidFill>
                  <a:srgbClr val="0563C1"/>
                </a:solidFill>
                <a:cs typeface="Arial" panose="020B0604020202020204" pitchFamily="34" charset="0"/>
                <a:hlinkClick r:id="rId2">
                  <a:extLst>
                    <a:ext uri="{A12FA001-AC4F-418D-AE19-62706E023703}">
                      <ahyp:hlinkClr xmlns:ahyp="http://schemas.microsoft.com/office/drawing/2018/hyperlinkcolor" val="tx"/>
                    </a:ext>
                  </a:extLst>
                </a:hlinkClick>
              </a:rPr>
              <a:t>Color-Gard</a:t>
            </a:r>
            <a:r>
              <a:rPr lang="en-US" sz="2800" dirty="0">
                <a:solidFill>
                  <a:schemeClr val="accent1"/>
                </a:solidFill>
                <a:cs typeface="Arial" panose="020B0604020202020204" pitchFamily="34" charset="0"/>
                <a:hlinkClick r:id="rId2">
                  <a:extLst>
                    <a:ext uri="{A12FA001-AC4F-418D-AE19-62706E023703}">
                      <ahyp:hlinkClr xmlns:ahyp="http://schemas.microsoft.com/office/drawing/2018/hyperlinkcolor" val="tx"/>
                    </a:ext>
                  </a:extLst>
                </a:hlinkClick>
              </a:rPr>
              <a:t>+</a:t>
            </a:r>
            <a:endParaRPr lang="en-US" sz="2800" dirty="0">
              <a:solidFill>
                <a:schemeClr val="accent1"/>
              </a:solidFill>
              <a:cs typeface="Arial" panose="020B0604020202020204" pitchFamily="34" charset="0"/>
            </a:endParaRPr>
          </a:p>
          <a:p>
            <a:pPr>
              <a:lnSpc>
                <a:spcPct val="150000"/>
              </a:lnSpc>
              <a:spcBef>
                <a:spcPts val="0"/>
              </a:spcBef>
            </a:pPr>
            <a:r>
              <a:rPr lang="en-US" sz="2800" dirty="0">
                <a:solidFill>
                  <a:schemeClr val="accent1"/>
                </a:solidFill>
                <a:cs typeface="Arial" panose="020B0604020202020204" pitchFamily="34" charset="0"/>
                <a:hlinkClick r:id="rId15">
                  <a:extLst>
                    <a:ext uri="{A12FA001-AC4F-418D-AE19-62706E023703}">
                      <ahyp:hlinkClr xmlns:ahyp="http://schemas.microsoft.com/office/drawing/2018/hyperlinkcolor" val="tx"/>
                    </a:ext>
                  </a:extLst>
                </a:hlinkClick>
              </a:rPr>
              <a:t>Color-Gard</a:t>
            </a:r>
            <a:endParaRPr lang="en-US" sz="2800" dirty="0">
              <a:solidFill>
                <a:schemeClr val="accent1"/>
              </a:solidFill>
              <a:cs typeface="Arial" panose="020B0604020202020204" pitchFamily="34" charset="0"/>
            </a:endParaRPr>
          </a:p>
          <a:p>
            <a:pPr>
              <a:lnSpc>
                <a:spcPct val="150000"/>
              </a:lnSpc>
              <a:spcBef>
                <a:spcPts val="0"/>
              </a:spcBef>
            </a:pPr>
            <a:endParaRPr lang="en-US" sz="2800" spc="300" dirty="0">
              <a:solidFill>
                <a:srgbClr val="727272"/>
              </a:solidFill>
              <a:cs typeface="Arial" panose="020B0604020202020204" pitchFamily="34" charset="0"/>
            </a:endParaRPr>
          </a:p>
        </p:txBody>
      </p:sp>
    </p:spTree>
    <p:extLst>
      <p:ext uri="{BB962C8B-B14F-4D97-AF65-F5344CB8AC3E}">
        <p14:creationId xmlns:p14="http://schemas.microsoft.com/office/powerpoint/2010/main" val="2938348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5089EA1-7AD0-40F3-3CBB-D112090E5DEA}"/>
              </a:ext>
            </a:extLst>
          </p:cNvPr>
          <p:cNvSpPr txBox="1"/>
          <p:nvPr/>
        </p:nvSpPr>
        <p:spPr>
          <a:xfrm>
            <a:off x="3181351" y="9597958"/>
            <a:ext cx="5222875" cy="1331390"/>
          </a:xfrm>
          <a:prstGeom prst="rect">
            <a:avLst/>
          </a:prstGeom>
          <a:noFill/>
        </p:spPr>
        <p:txBody>
          <a:bodyPr wrap="square" rtlCol="0">
            <a:spAutoFit/>
          </a:bodyPr>
          <a:lstStyle/>
          <a:p>
            <a:pPr algn="ctr">
              <a:lnSpc>
                <a:spcPct val="114000"/>
              </a:lnSpc>
            </a:pPr>
            <a:r>
              <a:rPr lang="en-US" sz="2400" dirty="0">
                <a:solidFill>
                  <a:srgbClr val="727272"/>
                </a:solidFill>
              </a:rPr>
              <a:t>More than 500 million square feet of commercial and industrial roofs restored throughout the United States.</a:t>
            </a:r>
          </a:p>
        </p:txBody>
      </p:sp>
      <p:sp>
        <p:nvSpPr>
          <p:cNvPr id="5" name="Subtitle 2">
            <a:extLst>
              <a:ext uri="{FF2B5EF4-FFF2-40B4-BE49-F238E27FC236}">
                <a16:creationId xmlns:a16="http://schemas.microsoft.com/office/drawing/2014/main" id="{73A613C5-0EF8-88F8-B2D4-E3DE8F3CEBD1}"/>
              </a:ext>
            </a:extLst>
          </p:cNvPr>
          <p:cNvSpPr txBox="1">
            <a:spLocks/>
          </p:cNvSpPr>
          <p:nvPr/>
        </p:nvSpPr>
        <p:spPr>
          <a:xfrm>
            <a:off x="3049588"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500+</a:t>
            </a:r>
          </a:p>
        </p:txBody>
      </p:sp>
      <p:sp>
        <p:nvSpPr>
          <p:cNvPr id="6" name="Subtitle 2">
            <a:extLst>
              <a:ext uri="{FF2B5EF4-FFF2-40B4-BE49-F238E27FC236}">
                <a16:creationId xmlns:a16="http://schemas.microsoft.com/office/drawing/2014/main" id="{2A151195-3DDB-7B7B-040C-91F845A64EFC}"/>
              </a:ext>
            </a:extLst>
          </p:cNvPr>
          <p:cNvSpPr txBox="1">
            <a:spLocks/>
          </p:cNvSpPr>
          <p:nvPr/>
        </p:nvSpPr>
        <p:spPr>
          <a:xfrm>
            <a:off x="9163106"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475+</a:t>
            </a:r>
          </a:p>
        </p:txBody>
      </p:sp>
      <p:sp>
        <p:nvSpPr>
          <p:cNvPr id="7" name="Subtitle 2">
            <a:extLst>
              <a:ext uri="{FF2B5EF4-FFF2-40B4-BE49-F238E27FC236}">
                <a16:creationId xmlns:a16="http://schemas.microsoft.com/office/drawing/2014/main" id="{71EB4A56-3E82-3D6A-F8BC-2ED770D9F9BB}"/>
              </a:ext>
            </a:extLst>
          </p:cNvPr>
          <p:cNvSpPr txBox="1">
            <a:spLocks/>
          </p:cNvSpPr>
          <p:nvPr/>
        </p:nvSpPr>
        <p:spPr>
          <a:xfrm>
            <a:off x="15258480"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85%</a:t>
            </a:r>
          </a:p>
        </p:txBody>
      </p:sp>
      <p:sp>
        <p:nvSpPr>
          <p:cNvPr id="8" name="TextBox 7">
            <a:extLst>
              <a:ext uri="{FF2B5EF4-FFF2-40B4-BE49-F238E27FC236}">
                <a16:creationId xmlns:a16="http://schemas.microsoft.com/office/drawing/2014/main" id="{5D0BCD9D-5521-E9E8-4F5E-A44CF01CC965}"/>
              </a:ext>
            </a:extLst>
          </p:cNvPr>
          <p:cNvSpPr txBox="1"/>
          <p:nvPr/>
        </p:nvSpPr>
        <p:spPr>
          <a:xfrm>
            <a:off x="9313918"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A nationwide network of more than 475 approved and platinum level approved commercial roofing contractors.</a:t>
            </a:r>
          </a:p>
        </p:txBody>
      </p:sp>
      <p:sp>
        <p:nvSpPr>
          <p:cNvPr id="9" name="TextBox 8">
            <a:extLst>
              <a:ext uri="{FF2B5EF4-FFF2-40B4-BE49-F238E27FC236}">
                <a16:creationId xmlns:a16="http://schemas.microsoft.com/office/drawing/2014/main" id="{96211F7B-9A64-EFEB-8266-D3FD123A5BA8}"/>
              </a:ext>
            </a:extLst>
          </p:cNvPr>
          <p:cNvSpPr txBox="1"/>
          <p:nvPr/>
        </p:nvSpPr>
        <p:spPr>
          <a:xfrm>
            <a:off x="15406117"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Our energy-efficient, fluid-applied roof restoration systems reflect up to 85% of the sun’s harmful ultraviolet (UV) rays.</a:t>
            </a:r>
          </a:p>
        </p:txBody>
      </p:sp>
      <p:pic>
        <p:nvPicPr>
          <p:cNvPr id="10" name="Picture 9">
            <a:extLst>
              <a:ext uri="{FF2B5EF4-FFF2-40B4-BE49-F238E27FC236}">
                <a16:creationId xmlns:a16="http://schemas.microsoft.com/office/drawing/2014/main" id="{FAE4008B-8A3A-0B6F-E9B1-9968600CA0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42307" y="4065595"/>
            <a:ext cx="4108450" cy="4108450"/>
          </a:xfrm>
          <a:prstGeom prst="ellipse">
            <a:avLst/>
          </a:prstGeom>
        </p:spPr>
      </p:pic>
      <p:pic>
        <p:nvPicPr>
          <p:cNvPr id="11" name="Picture 10">
            <a:extLst>
              <a:ext uri="{FF2B5EF4-FFF2-40B4-BE49-F238E27FC236}">
                <a16:creationId xmlns:a16="http://schemas.microsoft.com/office/drawing/2014/main" id="{A9C3B561-0F33-FE68-530A-31409709410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8905" y="4066992"/>
            <a:ext cx="4108450" cy="4105656"/>
          </a:xfrm>
          <a:prstGeom prst="ellipse">
            <a:avLst/>
          </a:prstGeom>
        </p:spPr>
      </p:pic>
      <p:pic>
        <p:nvPicPr>
          <p:cNvPr id="12" name="Picture 11">
            <a:extLst>
              <a:ext uri="{FF2B5EF4-FFF2-40B4-BE49-F238E27FC236}">
                <a16:creationId xmlns:a16="http://schemas.microsoft.com/office/drawing/2014/main" id="{2EF75A86-A681-BC70-A35F-5A9A88015B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48852" y="4066992"/>
            <a:ext cx="4105656" cy="4105656"/>
          </a:xfrm>
          <a:prstGeom prst="ellipse">
            <a:avLst/>
          </a:prstGeom>
        </p:spPr>
      </p:pic>
      <p:sp>
        <p:nvSpPr>
          <p:cNvPr id="13" name="Subtitle 2">
            <a:extLst>
              <a:ext uri="{FF2B5EF4-FFF2-40B4-BE49-F238E27FC236}">
                <a16:creationId xmlns:a16="http://schemas.microsoft.com/office/drawing/2014/main" id="{CF5639F6-AA54-F7B3-E12D-30EC7F65810C}"/>
              </a:ext>
            </a:extLst>
          </p:cNvPr>
          <p:cNvSpPr txBox="1">
            <a:spLocks/>
          </p:cNvSpPr>
          <p:nvPr/>
        </p:nvSpPr>
        <p:spPr>
          <a:xfrm>
            <a:off x="3049588" y="1619260"/>
            <a:ext cx="18288000" cy="1928037"/>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rgbClr val="0C2340"/>
                </a:solidFill>
              </a:rPr>
              <a:t>AMERICAN WEATHERSTAR BY THE NUMBERS</a:t>
            </a:r>
          </a:p>
        </p:txBody>
      </p:sp>
      <p:sp>
        <p:nvSpPr>
          <p:cNvPr id="14" name="TextBox 13">
            <a:extLst>
              <a:ext uri="{FF2B5EF4-FFF2-40B4-BE49-F238E27FC236}">
                <a16:creationId xmlns:a16="http://schemas.microsoft.com/office/drawing/2014/main" id="{6976DAEE-F65A-118B-A9FF-7557C2445C87}"/>
              </a:ext>
            </a:extLst>
          </p:cNvPr>
          <p:cNvSpPr txBox="1"/>
          <p:nvPr/>
        </p:nvSpPr>
        <p:spPr>
          <a:xfrm>
            <a:off x="14859000" y="13687425"/>
            <a:ext cx="184731" cy="657424"/>
          </a:xfrm>
          <a:prstGeom prst="rect">
            <a:avLst/>
          </a:prstGeom>
          <a:noFill/>
        </p:spPr>
        <p:txBody>
          <a:bodyPr wrap="none" rtlCol="0">
            <a:spAutoFit/>
          </a:bodyPr>
          <a:lstStyle/>
          <a:p>
            <a:endParaRPr lang="en-US" dirty="0"/>
          </a:p>
        </p:txBody>
      </p:sp>
      <p:sp>
        <p:nvSpPr>
          <p:cNvPr id="15" name="Rectangle 14">
            <a:extLst>
              <a:ext uri="{FF2B5EF4-FFF2-40B4-BE49-F238E27FC236}">
                <a16:creationId xmlns:a16="http://schemas.microsoft.com/office/drawing/2014/main" id="{1B0E4E5A-EA2E-1A30-B0E9-0FE850BE220D}"/>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9D3FC99-CBD0-8FD1-86B9-5890D26116A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3</a:t>
            </a:fld>
            <a:endParaRPr lang="en-US" sz="2400" b="1" dirty="0">
              <a:solidFill>
                <a:schemeClr val="bg1"/>
              </a:solidFill>
            </a:endParaRPr>
          </a:p>
        </p:txBody>
      </p:sp>
    </p:spTree>
    <p:extLst>
      <p:ext uri="{BB962C8B-B14F-4D97-AF65-F5344CB8AC3E}">
        <p14:creationId xmlns:p14="http://schemas.microsoft.com/office/powerpoint/2010/main" val="2288886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D040CD-039F-C021-4907-502D3F3FCEE6}"/>
              </a:ext>
            </a:extLst>
          </p:cNvPr>
          <p:cNvSpPr/>
          <p:nvPr/>
        </p:nvSpPr>
        <p:spPr>
          <a:xfrm>
            <a:off x="1587" y="0"/>
            <a:ext cx="24384000" cy="13716000"/>
          </a:xfrm>
          <a:prstGeom prst="rect">
            <a:avLst/>
          </a:prstGeom>
          <a:solidFill>
            <a:srgbClr val="0B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10" name="Subtitle 2">
            <a:extLst>
              <a:ext uri="{FF2B5EF4-FFF2-40B4-BE49-F238E27FC236}">
                <a16:creationId xmlns:a16="http://schemas.microsoft.com/office/drawing/2014/main" id="{D5A05939-C5E0-610B-BF82-3CDF660FCEDE}"/>
              </a:ext>
            </a:extLst>
          </p:cNvPr>
          <p:cNvSpPr txBox="1">
            <a:spLocks/>
          </p:cNvSpPr>
          <p:nvPr/>
        </p:nvSpPr>
        <p:spPr>
          <a:xfrm>
            <a:off x="3049588" y="1092199"/>
            <a:ext cx="18288000" cy="9117425"/>
          </a:xfrm>
          <a:prstGeom prst="rect">
            <a:avLst/>
          </a:prstGeom>
          <a:effectLst/>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ARE THE MOST COMMON PROBLEMS FOUND IN COMMERCIAL AND INDUSTRIAL METAL ROOFS?</a:t>
            </a:r>
          </a:p>
        </p:txBody>
      </p:sp>
      <p:grpSp>
        <p:nvGrpSpPr>
          <p:cNvPr id="11" name="Group 10">
            <a:extLst>
              <a:ext uri="{FF2B5EF4-FFF2-40B4-BE49-F238E27FC236}">
                <a16:creationId xmlns:a16="http://schemas.microsoft.com/office/drawing/2014/main" id="{3AFE7AE1-5876-1F89-F9AE-3C2BD3E794EA}"/>
              </a:ext>
            </a:extLst>
          </p:cNvPr>
          <p:cNvGrpSpPr/>
          <p:nvPr/>
        </p:nvGrpSpPr>
        <p:grpSpPr>
          <a:xfrm>
            <a:off x="11731336" y="10209624"/>
            <a:ext cx="924502" cy="924501"/>
            <a:chOff x="11731336" y="10336624"/>
            <a:chExt cx="924502" cy="924501"/>
          </a:xfrm>
        </p:grpSpPr>
        <p:sp>
          <p:nvSpPr>
            <p:cNvPr id="12" name="Rectangle 11">
              <a:extLst>
                <a:ext uri="{FF2B5EF4-FFF2-40B4-BE49-F238E27FC236}">
                  <a16:creationId xmlns:a16="http://schemas.microsoft.com/office/drawing/2014/main" id="{66CE16B0-EAA4-DC83-F48B-F6F2FC072AFE}"/>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12E2A47-6DAE-EB4D-2186-2DBE5267E882}"/>
                </a:ext>
              </a:extLst>
            </p:cNvPr>
            <p:cNvSpPr txBox="1"/>
            <p:nvPr/>
          </p:nvSpPr>
          <p:spPr>
            <a:xfrm>
              <a:off x="11731336" y="10537265"/>
              <a:ext cx="924501" cy="523220"/>
            </a:xfrm>
            <a:prstGeom prst="rect">
              <a:avLst/>
            </a:prstGeom>
            <a:noFill/>
          </p:spPr>
          <p:txBody>
            <a:bodyPr wrap="square" rtlCol="0" anchor="ctr">
              <a:spAutoFit/>
            </a:bodyPr>
            <a:lstStyle/>
            <a:p>
              <a:pPr algn="ctr"/>
              <a:r>
                <a:rPr lang="en-US" sz="2800" b="1" spc="200" dirty="0">
                  <a:solidFill>
                    <a:schemeClr val="bg1"/>
                  </a:solidFill>
                </a:rPr>
                <a:t>0</a:t>
              </a:r>
              <a:fld id="{51BF1C52-7EAA-EB43-882D-5F68B691ADDB}" type="slidenum">
                <a:rPr lang="en-US" sz="2800" b="1" spc="200" smtClean="0">
                  <a:solidFill>
                    <a:schemeClr val="bg1"/>
                  </a:solidFill>
                </a:rPr>
                <a:pPr algn="ctr"/>
                <a:t>4</a:t>
              </a:fld>
              <a:endParaRPr lang="en-US" sz="2800" b="1" spc="200" dirty="0">
                <a:solidFill>
                  <a:schemeClr val="bg1"/>
                </a:solidFill>
              </a:endParaRPr>
            </a:p>
          </p:txBody>
        </p:sp>
      </p:grpSp>
      <p:sp>
        <p:nvSpPr>
          <p:cNvPr id="14" name="TextBox 13">
            <a:extLst>
              <a:ext uri="{FF2B5EF4-FFF2-40B4-BE49-F238E27FC236}">
                <a16:creationId xmlns:a16="http://schemas.microsoft.com/office/drawing/2014/main" id="{3E7A8F94-35D2-E4E1-AA41-BA5FCFE3FFDA}"/>
              </a:ext>
            </a:extLst>
          </p:cNvPr>
          <p:cNvSpPr txBox="1"/>
          <p:nvPr/>
        </p:nvSpPr>
        <p:spPr>
          <a:xfrm>
            <a:off x="26178933" y="3742267"/>
            <a:ext cx="184731" cy="657424"/>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95800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9">
            <a:extLst>
              <a:ext uri="{FF2B5EF4-FFF2-40B4-BE49-F238E27FC236}">
                <a16:creationId xmlns:a16="http://schemas.microsoft.com/office/drawing/2014/main" id="{27086C35-4682-DEB7-6387-6212F148741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6" y="419100"/>
            <a:ext cx="11506201" cy="6210301"/>
          </a:xfrm>
          <a:prstGeom prst="rect">
            <a:avLst/>
          </a:prstGeom>
        </p:spPr>
      </p:pic>
      <p:pic>
        <p:nvPicPr>
          <p:cNvPr id="16" name="Picture Placeholder 4">
            <a:extLst>
              <a:ext uri="{FF2B5EF4-FFF2-40B4-BE49-F238E27FC236}">
                <a16:creationId xmlns:a16="http://schemas.microsoft.com/office/drawing/2014/main" id="{FEFA3CDD-3F10-1EE9-FFD2-EE1489A914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9119"/>
            <a:ext cx="11506199" cy="6169682"/>
          </a:xfrm>
          <a:prstGeom prst="rect">
            <a:avLst/>
          </a:prstGeom>
          <a:ln>
            <a:noFill/>
          </a:ln>
        </p:spPr>
      </p:pic>
      <p:sp>
        <p:nvSpPr>
          <p:cNvPr id="17" name="Rectangle 16">
            <a:extLst>
              <a:ext uri="{FF2B5EF4-FFF2-40B4-BE49-F238E27FC236}">
                <a16:creationId xmlns:a16="http://schemas.microsoft.com/office/drawing/2014/main" id="{4EA77B77-6FE0-8F4E-99FA-F35DDDA6A99A}"/>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CC06A58-A0E4-F6E6-0DF1-F275E65EA4C5}"/>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5</a:t>
            </a:fld>
            <a:endParaRPr lang="en-US" sz="2400" b="1" dirty="0">
              <a:solidFill>
                <a:schemeClr val="bg1"/>
              </a:solidFill>
            </a:endParaRPr>
          </a:p>
        </p:txBody>
      </p:sp>
      <p:grpSp>
        <p:nvGrpSpPr>
          <p:cNvPr id="19" name="Group 18">
            <a:extLst>
              <a:ext uri="{FF2B5EF4-FFF2-40B4-BE49-F238E27FC236}">
                <a16:creationId xmlns:a16="http://schemas.microsoft.com/office/drawing/2014/main" id="{AEF92647-1598-261C-4125-C1D74414C672}"/>
              </a:ext>
            </a:extLst>
          </p:cNvPr>
          <p:cNvGrpSpPr/>
          <p:nvPr/>
        </p:nvGrpSpPr>
        <p:grpSpPr>
          <a:xfrm>
            <a:off x="1092198" y="3857852"/>
            <a:ext cx="9752012" cy="6000297"/>
            <a:chOff x="1092198" y="3955243"/>
            <a:chExt cx="9752012" cy="6000297"/>
          </a:xfrm>
        </p:grpSpPr>
        <p:sp>
          <p:nvSpPr>
            <p:cNvPr id="20" name="TextBox 19">
              <a:extLst>
                <a:ext uri="{FF2B5EF4-FFF2-40B4-BE49-F238E27FC236}">
                  <a16:creationId xmlns:a16="http://schemas.microsoft.com/office/drawing/2014/main" id="{52513A21-F7CD-2B4A-B19D-CA8134329761}"/>
                </a:ext>
              </a:extLst>
            </p:cNvPr>
            <p:cNvSpPr txBox="1"/>
            <p:nvPr/>
          </p:nvSpPr>
          <p:spPr>
            <a:xfrm>
              <a:off x="1092198" y="5742399"/>
              <a:ext cx="9752012" cy="4213141"/>
            </a:xfrm>
            <a:prstGeom prst="rect">
              <a:avLst/>
            </a:prstGeom>
            <a:noFill/>
          </p:spPr>
          <p:txBody>
            <a:bodyPr wrap="square" rtlCol="0">
              <a:spAutoFit/>
            </a:bodyPr>
            <a:lstStyle/>
            <a:p>
              <a:pPr>
                <a:lnSpc>
                  <a:spcPct val="125000"/>
                </a:lnSpc>
              </a:pPr>
              <a:r>
                <a:rPr lang="en-US" sz="2400" dirty="0">
                  <a:solidFill>
                    <a:srgbClr val="727272"/>
                  </a:solidFill>
                </a:rPr>
                <a:t>Roof leaks are a major problem for any type of roof surface—even metal. While most roof leaks are easy to identify, some can materialize in other ways such as mold spots, strong odors, stains/discoloration on walls and ceilings, and of course, puddling water.</a:t>
              </a:r>
            </a:p>
            <a:p>
              <a:pPr>
                <a:lnSpc>
                  <a:spcPct val="125000"/>
                </a:lnSpc>
              </a:pPr>
              <a:endParaRPr lang="en-US" sz="2400" dirty="0">
                <a:solidFill>
                  <a:srgbClr val="727272"/>
                </a:solidFill>
              </a:endParaRPr>
            </a:p>
            <a:p>
              <a:pPr>
                <a:lnSpc>
                  <a:spcPct val="125000"/>
                </a:lnSpc>
              </a:pPr>
              <a:r>
                <a:rPr lang="en-US" sz="2400" dirty="0">
                  <a:solidFill>
                    <a:srgbClr val="727272"/>
                  </a:solidFill>
                </a:rPr>
                <a:t>It is possible for leaks to be limited to one specific area of your roof, but chances are you have multiple leaks throughout your building. In any case, water entering your building is a big problem and steps should be taken immediately to minimize interior damage.</a:t>
              </a:r>
            </a:p>
          </p:txBody>
        </p:sp>
        <p:sp>
          <p:nvSpPr>
            <p:cNvPr id="21" name="Subtitle 2">
              <a:extLst>
                <a:ext uri="{FF2B5EF4-FFF2-40B4-BE49-F238E27FC236}">
                  <a16:creationId xmlns:a16="http://schemas.microsoft.com/office/drawing/2014/main" id="{AA6C2AFC-6256-5C10-D444-F23B1A823A3D}"/>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ROOF LEAKS</a:t>
              </a:r>
            </a:p>
          </p:txBody>
        </p:sp>
        <p:cxnSp>
          <p:nvCxnSpPr>
            <p:cNvPr id="22" name="Straight Connector 21">
              <a:extLst>
                <a:ext uri="{FF2B5EF4-FFF2-40B4-BE49-F238E27FC236}">
                  <a16:creationId xmlns:a16="http://schemas.microsoft.com/office/drawing/2014/main" id="{36C01BE8-FAA3-6502-16DD-A38884BAC128}"/>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182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water&#10;&#10;Description automatically generated">
            <a:extLst>
              <a:ext uri="{FF2B5EF4-FFF2-40B4-BE49-F238E27FC236}">
                <a16:creationId xmlns:a16="http://schemas.microsoft.com/office/drawing/2014/main" id="{721D7DB4-E7AD-C1B8-4FF9-349047077C5B}"/>
              </a:ext>
            </a:extLst>
          </p:cNvPr>
          <p:cNvPicPr>
            <a:picLocks noChangeAspect="1"/>
          </p:cNvPicPr>
          <p:nvPr/>
        </p:nvPicPr>
        <p:blipFill>
          <a:blip r:embed="rId2"/>
          <a:stretch>
            <a:fillRect/>
          </a:stretch>
        </p:blipFill>
        <p:spPr>
          <a:xfrm>
            <a:off x="408591" y="429142"/>
            <a:ext cx="11506199" cy="6200223"/>
          </a:xfrm>
          <a:prstGeom prst="rect">
            <a:avLst/>
          </a:prstGeom>
        </p:spPr>
      </p:pic>
      <p:sp>
        <p:nvSpPr>
          <p:cNvPr id="5" name="Rectangle 4">
            <a:extLst>
              <a:ext uri="{FF2B5EF4-FFF2-40B4-BE49-F238E27FC236}">
                <a16:creationId xmlns:a16="http://schemas.microsoft.com/office/drawing/2014/main" id="{E78F2A20-2F68-8EAC-C149-52921363C8B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EF6AE7-A3B1-1B2A-0353-2C2D11DCB9B9}"/>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6</a:t>
            </a:fld>
            <a:endParaRPr lang="en-US" sz="2400" b="1" dirty="0">
              <a:solidFill>
                <a:schemeClr val="bg1"/>
              </a:solidFill>
            </a:endParaRPr>
          </a:p>
        </p:txBody>
      </p:sp>
      <p:grpSp>
        <p:nvGrpSpPr>
          <p:cNvPr id="7" name="Group 6">
            <a:extLst>
              <a:ext uri="{FF2B5EF4-FFF2-40B4-BE49-F238E27FC236}">
                <a16:creationId xmlns:a16="http://schemas.microsoft.com/office/drawing/2014/main" id="{5995D810-BB83-E835-21C2-BF0ED23EB072}"/>
              </a:ext>
            </a:extLst>
          </p:cNvPr>
          <p:cNvGrpSpPr/>
          <p:nvPr/>
        </p:nvGrpSpPr>
        <p:grpSpPr>
          <a:xfrm>
            <a:off x="13112386" y="3857852"/>
            <a:ext cx="9752012" cy="3691973"/>
            <a:chOff x="1092198" y="3955243"/>
            <a:chExt cx="9752012" cy="3691973"/>
          </a:xfrm>
        </p:grpSpPr>
        <p:sp>
          <p:nvSpPr>
            <p:cNvPr id="8" name="TextBox 7">
              <a:extLst>
                <a:ext uri="{FF2B5EF4-FFF2-40B4-BE49-F238E27FC236}">
                  <a16:creationId xmlns:a16="http://schemas.microsoft.com/office/drawing/2014/main" id="{C38C7941-F836-572F-6D91-7657062CDC14}"/>
                </a:ext>
              </a:extLst>
            </p:cNvPr>
            <p:cNvSpPr txBox="1"/>
            <p:nvPr/>
          </p:nvSpPr>
          <p:spPr>
            <a:xfrm>
              <a:off x="1092198" y="5742399"/>
              <a:ext cx="9752012" cy="1904817"/>
            </a:xfrm>
            <a:prstGeom prst="rect">
              <a:avLst/>
            </a:prstGeom>
            <a:noFill/>
          </p:spPr>
          <p:txBody>
            <a:bodyPr wrap="square" rtlCol="0">
              <a:spAutoFit/>
            </a:bodyPr>
            <a:lstStyle/>
            <a:p>
              <a:pPr>
                <a:lnSpc>
                  <a:spcPct val="125000"/>
                </a:lnSpc>
              </a:pPr>
              <a:r>
                <a:rPr lang="en-US" sz="2400" dirty="0">
                  <a:solidFill>
                    <a:srgbClr val="727272"/>
                  </a:solidFill>
                </a:rPr>
                <a:t>A metal roof will begin to fade and chalk overtime. Chemicals in the paint break down from excessive sun exposure. UV rays are a major contributing factor, other factors include moisture, salty air, chemicals and pollution in the air. </a:t>
              </a:r>
            </a:p>
          </p:txBody>
        </p:sp>
        <p:sp>
          <p:nvSpPr>
            <p:cNvPr id="9" name="Subtitle 2">
              <a:extLst>
                <a:ext uri="{FF2B5EF4-FFF2-40B4-BE49-F238E27FC236}">
                  <a16:creationId xmlns:a16="http://schemas.microsoft.com/office/drawing/2014/main" id="{BAB4350E-5D1E-A62C-196B-D56D9679B1B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FADING &amp; CHALKING</a:t>
              </a:r>
            </a:p>
          </p:txBody>
        </p:sp>
        <p:cxnSp>
          <p:nvCxnSpPr>
            <p:cNvPr id="10" name="Straight Connector 9">
              <a:extLst>
                <a:ext uri="{FF2B5EF4-FFF2-40B4-BE49-F238E27FC236}">
                  <a16:creationId xmlns:a16="http://schemas.microsoft.com/office/drawing/2014/main" id="{59BD2A53-A322-EB5A-59A2-40C7654BC52D}"/>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10" descr="A picture containing curtain, door&#10;&#10;Description automatically generated">
            <a:extLst>
              <a:ext uri="{FF2B5EF4-FFF2-40B4-BE49-F238E27FC236}">
                <a16:creationId xmlns:a16="http://schemas.microsoft.com/office/drawing/2014/main" id="{4E969B96-9F3F-A231-2A37-A99118D38125}"/>
              </a:ext>
            </a:extLst>
          </p:cNvPr>
          <p:cNvPicPr>
            <a:picLocks noChangeAspect="1"/>
          </p:cNvPicPr>
          <p:nvPr/>
        </p:nvPicPr>
        <p:blipFill rotWithShape="1">
          <a:blip r:embed="rId3"/>
          <a:srcRect l="13376" r="13549"/>
          <a:stretch/>
        </p:blipFill>
        <p:spPr>
          <a:xfrm>
            <a:off x="408592" y="7086598"/>
            <a:ext cx="11506198" cy="6200259"/>
          </a:xfrm>
          <a:prstGeom prst="rect">
            <a:avLst/>
          </a:prstGeom>
        </p:spPr>
      </p:pic>
    </p:spTree>
    <p:extLst>
      <p:ext uri="{BB962C8B-B14F-4D97-AF65-F5344CB8AC3E}">
        <p14:creationId xmlns:p14="http://schemas.microsoft.com/office/powerpoint/2010/main" val="2134169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E7B6E7F3-7A85-AA86-7D3F-8C93CBAE420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7" y="7086600"/>
            <a:ext cx="11506200" cy="6172200"/>
          </a:xfrm>
          <a:prstGeom prst="rect">
            <a:avLst/>
          </a:prstGeom>
          <a:ln>
            <a:noFill/>
          </a:ln>
        </p:spPr>
      </p:pic>
      <p:sp>
        <p:nvSpPr>
          <p:cNvPr id="5" name="Rectangle 4">
            <a:extLst>
              <a:ext uri="{FF2B5EF4-FFF2-40B4-BE49-F238E27FC236}">
                <a16:creationId xmlns:a16="http://schemas.microsoft.com/office/drawing/2014/main" id="{DEAE61BE-0970-D436-F2CC-EF3669310E35}"/>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25E326-D1EC-F7DB-E709-854C4AD47BA0}"/>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7</a:t>
            </a:fld>
            <a:endParaRPr lang="en-US" sz="2400" b="1" dirty="0">
              <a:solidFill>
                <a:schemeClr val="bg1"/>
              </a:solidFill>
            </a:endParaRPr>
          </a:p>
        </p:txBody>
      </p:sp>
      <p:grpSp>
        <p:nvGrpSpPr>
          <p:cNvPr id="7" name="Group 6">
            <a:extLst>
              <a:ext uri="{FF2B5EF4-FFF2-40B4-BE49-F238E27FC236}">
                <a16:creationId xmlns:a16="http://schemas.microsoft.com/office/drawing/2014/main" id="{939C3C53-5BEC-6B47-A56A-E88C3DFD5BEE}"/>
              </a:ext>
            </a:extLst>
          </p:cNvPr>
          <p:cNvGrpSpPr/>
          <p:nvPr/>
        </p:nvGrpSpPr>
        <p:grpSpPr>
          <a:xfrm>
            <a:off x="1265283" y="4088684"/>
            <a:ext cx="9752012" cy="5538632"/>
            <a:chOff x="1092198" y="3955243"/>
            <a:chExt cx="9752012" cy="5538632"/>
          </a:xfrm>
        </p:grpSpPr>
        <p:sp>
          <p:nvSpPr>
            <p:cNvPr id="8" name="TextBox 7">
              <a:extLst>
                <a:ext uri="{FF2B5EF4-FFF2-40B4-BE49-F238E27FC236}">
                  <a16:creationId xmlns:a16="http://schemas.microsoft.com/office/drawing/2014/main" id="{4476439E-EE84-8922-8969-221E07B40FE6}"/>
                </a:ext>
              </a:extLst>
            </p:cNvPr>
            <p:cNvSpPr txBox="1"/>
            <p:nvPr/>
          </p:nvSpPr>
          <p:spPr>
            <a:xfrm>
              <a:off x="1092198" y="5742399"/>
              <a:ext cx="9752012" cy="3751476"/>
            </a:xfrm>
            <a:prstGeom prst="rect">
              <a:avLst/>
            </a:prstGeom>
            <a:noFill/>
          </p:spPr>
          <p:txBody>
            <a:bodyPr wrap="square" rtlCol="0">
              <a:spAutoFit/>
            </a:bodyPr>
            <a:lstStyle/>
            <a:p>
              <a:pPr>
                <a:lnSpc>
                  <a:spcPct val="125000"/>
                </a:lnSpc>
              </a:pPr>
              <a:r>
                <a:rPr lang="en-US" sz="2400" dirty="0">
                  <a:solidFill>
                    <a:srgbClr val="727272"/>
                  </a:solidFill>
                </a:rPr>
                <a:t>Rust and corrosion are very common in aging metal roofs. Most metal roofing systems are made of galvanized metal or coated to prevent rust from occurring, but high winds, heavy rain, and the heat generated by direct sunlight can eventually wear the roof's protection away.</a:t>
              </a:r>
            </a:p>
            <a:p>
              <a:pPr>
                <a:lnSpc>
                  <a:spcPct val="125000"/>
                </a:lnSpc>
              </a:pPr>
              <a:endParaRPr lang="en-US" sz="2400" dirty="0">
                <a:solidFill>
                  <a:srgbClr val="727272"/>
                </a:solidFill>
              </a:endParaRPr>
            </a:p>
            <a:p>
              <a:pPr>
                <a:lnSpc>
                  <a:spcPct val="125000"/>
                </a:lnSpc>
              </a:pPr>
              <a:r>
                <a:rPr lang="en-US" sz="2400" dirty="0">
                  <a:solidFill>
                    <a:srgbClr val="727272"/>
                  </a:solidFill>
                </a:rPr>
                <a:t>Once the onset of rust occurs, corrective action is recommended to restore and protect the roof from further degradation.</a:t>
              </a:r>
            </a:p>
            <a:p>
              <a:pPr>
                <a:lnSpc>
                  <a:spcPct val="125000"/>
                </a:lnSpc>
              </a:pPr>
              <a:endParaRPr lang="en-US" sz="2400" dirty="0">
                <a:solidFill>
                  <a:srgbClr val="727272"/>
                </a:solidFill>
              </a:endParaRPr>
            </a:p>
          </p:txBody>
        </p:sp>
        <p:sp>
          <p:nvSpPr>
            <p:cNvPr id="9" name="Subtitle 2">
              <a:extLst>
                <a:ext uri="{FF2B5EF4-FFF2-40B4-BE49-F238E27FC236}">
                  <a16:creationId xmlns:a16="http://schemas.microsoft.com/office/drawing/2014/main" id="{F84D4337-B722-14C6-6767-2D0032ACD93A}"/>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MILD RUST</a:t>
              </a:r>
            </a:p>
          </p:txBody>
        </p:sp>
        <p:cxnSp>
          <p:nvCxnSpPr>
            <p:cNvPr id="10" name="Straight Connector 9">
              <a:extLst>
                <a:ext uri="{FF2B5EF4-FFF2-40B4-BE49-F238E27FC236}">
                  <a16:creationId xmlns:a16="http://schemas.microsoft.com/office/drawing/2014/main" id="{03143A6E-3ECF-347E-4D71-8EF5D878CA6D}"/>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1" name="Picture 10" descr="A picture containing curtain&#10;&#10;Description automatically generated">
            <a:extLst>
              <a:ext uri="{FF2B5EF4-FFF2-40B4-BE49-F238E27FC236}">
                <a16:creationId xmlns:a16="http://schemas.microsoft.com/office/drawing/2014/main" id="{FAB75E81-E889-5891-C9D9-CE809A9425F7}"/>
              </a:ext>
            </a:extLst>
          </p:cNvPr>
          <p:cNvPicPr>
            <a:picLocks noChangeAspect="1"/>
          </p:cNvPicPr>
          <p:nvPr/>
        </p:nvPicPr>
        <p:blipFill>
          <a:blip r:embed="rId3"/>
          <a:stretch>
            <a:fillRect/>
          </a:stretch>
        </p:blipFill>
        <p:spPr>
          <a:xfrm>
            <a:off x="12422187" y="419100"/>
            <a:ext cx="11506200" cy="6235290"/>
          </a:xfrm>
          <a:prstGeom prst="rect">
            <a:avLst/>
          </a:prstGeom>
        </p:spPr>
      </p:pic>
    </p:spTree>
    <p:extLst>
      <p:ext uri="{BB962C8B-B14F-4D97-AF65-F5344CB8AC3E}">
        <p14:creationId xmlns:p14="http://schemas.microsoft.com/office/powerpoint/2010/main" val="2715802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te&#10;&#10;Description automatically generated">
            <a:extLst>
              <a:ext uri="{FF2B5EF4-FFF2-40B4-BE49-F238E27FC236}">
                <a16:creationId xmlns:a16="http://schemas.microsoft.com/office/drawing/2014/main" id="{D5837FBB-C1D9-053F-E06E-18D181F79087}"/>
              </a:ext>
            </a:extLst>
          </p:cNvPr>
          <p:cNvPicPr>
            <a:picLocks noChangeAspect="1"/>
          </p:cNvPicPr>
          <p:nvPr/>
        </p:nvPicPr>
        <p:blipFill>
          <a:blip r:embed="rId2"/>
          <a:stretch>
            <a:fillRect/>
          </a:stretch>
        </p:blipFill>
        <p:spPr>
          <a:xfrm>
            <a:off x="458787" y="7086599"/>
            <a:ext cx="11506199" cy="6187379"/>
          </a:xfrm>
          <a:prstGeom prst="rect">
            <a:avLst/>
          </a:prstGeom>
        </p:spPr>
      </p:pic>
      <p:pic>
        <p:nvPicPr>
          <p:cNvPr id="5" name="Picture Placeholder 9">
            <a:extLst>
              <a:ext uri="{FF2B5EF4-FFF2-40B4-BE49-F238E27FC236}">
                <a16:creationId xmlns:a16="http://schemas.microsoft.com/office/drawing/2014/main" id="{44DD6AF4-7411-E301-68FF-DD822BFDE2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7" y="419100"/>
            <a:ext cx="11506199" cy="6210301"/>
          </a:xfrm>
          <a:prstGeom prst="rect">
            <a:avLst/>
          </a:prstGeom>
        </p:spPr>
      </p:pic>
      <p:sp>
        <p:nvSpPr>
          <p:cNvPr id="6" name="Rectangle 5">
            <a:extLst>
              <a:ext uri="{FF2B5EF4-FFF2-40B4-BE49-F238E27FC236}">
                <a16:creationId xmlns:a16="http://schemas.microsoft.com/office/drawing/2014/main" id="{8D0375A8-73CF-947C-FC38-1BD4983AE8B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FA6A756-1038-63E1-76D2-A7B149C42B2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8</a:t>
            </a:fld>
            <a:endParaRPr lang="en-US" sz="2400" b="1" dirty="0">
              <a:solidFill>
                <a:schemeClr val="bg1"/>
              </a:solidFill>
            </a:endParaRPr>
          </a:p>
        </p:txBody>
      </p:sp>
      <p:grpSp>
        <p:nvGrpSpPr>
          <p:cNvPr id="8" name="Group 7">
            <a:extLst>
              <a:ext uri="{FF2B5EF4-FFF2-40B4-BE49-F238E27FC236}">
                <a16:creationId xmlns:a16="http://schemas.microsoft.com/office/drawing/2014/main" id="{C34153DC-79C8-9D2B-FF6F-2D47C4307BD3}"/>
              </a:ext>
            </a:extLst>
          </p:cNvPr>
          <p:cNvGrpSpPr/>
          <p:nvPr/>
        </p:nvGrpSpPr>
        <p:grpSpPr>
          <a:xfrm>
            <a:off x="13251874" y="5012014"/>
            <a:ext cx="9752012" cy="3691973"/>
            <a:chOff x="1092198" y="3955243"/>
            <a:chExt cx="9752012" cy="3691973"/>
          </a:xfrm>
        </p:grpSpPr>
        <p:sp>
          <p:nvSpPr>
            <p:cNvPr id="9" name="TextBox 8">
              <a:extLst>
                <a:ext uri="{FF2B5EF4-FFF2-40B4-BE49-F238E27FC236}">
                  <a16:creationId xmlns:a16="http://schemas.microsoft.com/office/drawing/2014/main" id="{C8F3F5DB-59A8-FD19-FED2-53EB05809C4A}"/>
                </a:ext>
              </a:extLst>
            </p:cNvPr>
            <p:cNvSpPr txBox="1"/>
            <p:nvPr/>
          </p:nvSpPr>
          <p:spPr>
            <a:xfrm>
              <a:off x="1092198" y="5742399"/>
              <a:ext cx="9752012" cy="1904817"/>
            </a:xfrm>
            <a:prstGeom prst="rect">
              <a:avLst/>
            </a:prstGeom>
            <a:noFill/>
          </p:spPr>
          <p:txBody>
            <a:bodyPr wrap="square" rtlCol="0">
              <a:spAutoFit/>
            </a:bodyPr>
            <a:lstStyle/>
            <a:p>
              <a:pPr>
                <a:lnSpc>
                  <a:spcPct val="125000"/>
                </a:lnSpc>
              </a:pPr>
              <a:r>
                <a:rPr lang="en-US" sz="2400" dirty="0">
                  <a:solidFill>
                    <a:srgbClr val="727272"/>
                  </a:solidFill>
                </a:rPr>
                <a:t>Just like any other type of commercial roofing substrate, metal roofs are susceptible to various types of damage. The most common types of physical damage include the following: storm damage, damage caused by foot traffic, punctures, denting, scratches, premature discoloration, etc.</a:t>
              </a:r>
            </a:p>
          </p:txBody>
        </p:sp>
        <p:sp>
          <p:nvSpPr>
            <p:cNvPr id="10" name="Subtitle 2">
              <a:extLst>
                <a:ext uri="{FF2B5EF4-FFF2-40B4-BE49-F238E27FC236}">
                  <a16:creationId xmlns:a16="http://schemas.microsoft.com/office/drawing/2014/main" id="{0DCD4286-F909-72CC-B46D-FF87DED2707B}"/>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SURFACE ABRASIONS</a:t>
              </a:r>
            </a:p>
          </p:txBody>
        </p:sp>
        <p:cxnSp>
          <p:nvCxnSpPr>
            <p:cNvPr id="11" name="Straight Connector 10">
              <a:extLst>
                <a:ext uri="{FF2B5EF4-FFF2-40B4-BE49-F238E27FC236}">
                  <a16:creationId xmlns:a16="http://schemas.microsoft.com/office/drawing/2014/main" id="{0C60EA3E-45B6-5F69-EA44-5A8139C30831}"/>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4281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5B7063-EBE8-EB7D-3653-A42D21EA08CC}"/>
              </a:ext>
            </a:extLst>
          </p:cNvPr>
          <p:cNvSpPr/>
          <p:nvPr/>
        </p:nvSpPr>
        <p:spPr>
          <a:xfrm>
            <a:off x="1587" y="0"/>
            <a:ext cx="24384000" cy="13716000"/>
          </a:xfrm>
          <a:prstGeom prst="rect">
            <a:avLst/>
          </a:prstGeom>
          <a:solidFill>
            <a:srgbClr val="0B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p>
        </p:txBody>
      </p:sp>
      <p:sp>
        <p:nvSpPr>
          <p:cNvPr id="4" name="Subtitle 2">
            <a:extLst>
              <a:ext uri="{FF2B5EF4-FFF2-40B4-BE49-F238E27FC236}">
                <a16:creationId xmlns:a16="http://schemas.microsoft.com/office/drawing/2014/main" id="{75AADA7F-5370-F00B-7320-94C08679FEBF}"/>
              </a:ext>
            </a:extLst>
          </p:cNvPr>
          <p:cNvSpPr txBox="1">
            <a:spLocks/>
          </p:cNvSpPr>
          <p:nvPr/>
        </p:nvSpPr>
        <p:spPr>
          <a:xfrm>
            <a:off x="3049589" y="1219200"/>
            <a:ext cx="18287999" cy="9117424"/>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chemeClr val="bg1"/>
                </a:solidFill>
              </a:rPr>
              <a:t>WHAT OPTIONS DO YOU HAVE WHEN IT COMES TO YOUR COMMERCIAL OR INDUSTRIAL METAL ROOF?</a:t>
            </a:r>
          </a:p>
        </p:txBody>
      </p:sp>
      <p:grpSp>
        <p:nvGrpSpPr>
          <p:cNvPr id="5" name="Group 4">
            <a:extLst>
              <a:ext uri="{FF2B5EF4-FFF2-40B4-BE49-F238E27FC236}">
                <a16:creationId xmlns:a16="http://schemas.microsoft.com/office/drawing/2014/main" id="{D449FB67-FBC6-95C3-079A-E6C5AB499594}"/>
              </a:ext>
            </a:extLst>
          </p:cNvPr>
          <p:cNvGrpSpPr/>
          <p:nvPr/>
        </p:nvGrpSpPr>
        <p:grpSpPr>
          <a:xfrm>
            <a:off x="11731336" y="10336624"/>
            <a:ext cx="924502" cy="924501"/>
            <a:chOff x="11731336" y="10336624"/>
            <a:chExt cx="924502" cy="924501"/>
          </a:xfrm>
        </p:grpSpPr>
        <p:sp>
          <p:nvSpPr>
            <p:cNvPr id="6" name="Rectangle 5">
              <a:extLst>
                <a:ext uri="{FF2B5EF4-FFF2-40B4-BE49-F238E27FC236}">
                  <a16:creationId xmlns:a16="http://schemas.microsoft.com/office/drawing/2014/main" id="{2E259C15-BB4A-EDFC-7E19-8870E0EB9AB8}"/>
                </a:ext>
              </a:extLst>
            </p:cNvPr>
            <p:cNvSpPr/>
            <p:nvPr/>
          </p:nvSpPr>
          <p:spPr>
            <a:xfrm>
              <a:off x="11731337" y="10336624"/>
              <a:ext cx="924501" cy="924501"/>
            </a:xfrm>
            <a:prstGeom prst="rect">
              <a:avLst/>
            </a:prstGeom>
            <a:noFill/>
            <a:ln w="381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F1FFB0-E556-F45E-F6B1-3E79DD959649}"/>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9</a:t>
              </a:fld>
              <a:endParaRPr lang="en-US" sz="2800" b="1" spc="200" dirty="0">
                <a:solidFill>
                  <a:schemeClr val="bg1"/>
                </a:solidFill>
              </a:endParaRPr>
            </a:p>
          </p:txBody>
        </p:sp>
      </p:grpSp>
    </p:spTree>
    <p:extLst>
      <p:ext uri="{BB962C8B-B14F-4D97-AF65-F5344CB8AC3E}">
        <p14:creationId xmlns:p14="http://schemas.microsoft.com/office/powerpoint/2010/main" val="127838591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200</TotalTime>
  <Words>1395</Words>
  <Application>Microsoft Macintosh PowerPoint</Application>
  <PresentationFormat>Custom</PresentationFormat>
  <Paragraphs>165</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bio-sans</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Kamrey Marchand</cp:lastModifiedBy>
  <cp:revision>14</cp:revision>
  <dcterms:created xsi:type="dcterms:W3CDTF">2023-05-11T15:07:52Z</dcterms:created>
  <dcterms:modified xsi:type="dcterms:W3CDTF">2023-05-15T20:26:36Z</dcterms:modified>
</cp:coreProperties>
</file>