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28"/>
  </p:handoutMasterIdLst>
  <p:sldIdLst>
    <p:sldId id="256" r:id="rId2"/>
    <p:sldId id="261" r:id="rId3"/>
    <p:sldId id="263" r:id="rId4"/>
    <p:sldId id="264" r:id="rId5"/>
    <p:sldId id="262" r:id="rId6"/>
    <p:sldId id="257" r:id="rId7"/>
    <p:sldId id="258" r:id="rId8"/>
    <p:sldId id="259" r:id="rId9"/>
    <p:sldId id="260" r:id="rId10"/>
    <p:sldId id="265" r:id="rId11"/>
    <p:sldId id="266" r:id="rId12"/>
    <p:sldId id="269" r:id="rId13"/>
    <p:sldId id="267" r:id="rId14"/>
    <p:sldId id="270" r:id="rId15"/>
    <p:sldId id="272" r:id="rId16"/>
    <p:sldId id="268" r:id="rId17"/>
    <p:sldId id="290" r:id="rId18"/>
    <p:sldId id="273" r:id="rId19"/>
    <p:sldId id="278" r:id="rId20"/>
    <p:sldId id="279" r:id="rId21"/>
    <p:sldId id="280" r:id="rId22"/>
    <p:sldId id="282" r:id="rId23"/>
    <p:sldId id="291" r:id="rId24"/>
    <p:sldId id="289" r:id="rId25"/>
    <p:sldId id="288" r:id="rId26"/>
    <p:sldId id="281" r:id="rId27"/>
  </p:sldIdLst>
  <p:sldSz cx="24387175" cy="13716000"/>
  <p:notesSz cx="6858000" cy="9144000"/>
  <p:defaultTextStyle>
    <a:defPPr>
      <a:defRPr lang="en-US"/>
    </a:defPPr>
    <a:lvl1pPr marL="0" algn="l" defTabSz="1865376" rtl="0" eaLnBrk="1" latinLnBrk="0" hangingPunct="1">
      <a:defRPr sz="3672" kern="1200">
        <a:solidFill>
          <a:schemeClr val="tx1"/>
        </a:solidFill>
        <a:latin typeface="+mn-lt"/>
        <a:ea typeface="+mn-ea"/>
        <a:cs typeface="+mn-cs"/>
      </a:defRPr>
    </a:lvl1pPr>
    <a:lvl2pPr marL="932688" algn="l" defTabSz="1865376" rtl="0" eaLnBrk="1" latinLnBrk="0" hangingPunct="1">
      <a:defRPr sz="3672" kern="1200">
        <a:solidFill>
          <a:schemeClr val="tx1"/>
        </a:solidFill>
        <a:latin typeface="+mn-lt"/>
        <a:ea typeface="+mn-ea"/>
        <a:cs typeface="+mn-cs"/>
      </a:defRPr>
    </a:lvl2pPr>
    <a:lvl3pPr marL="1865376" algn="l" defTabSz="1865376" rtl="0" eaLnBrk="1" latinLnBrk="0" hangingPunct="1">
      <a:defRPr sz="3672" kern="1200">
        <a:solidFill>
          <a:schemeClr val="tx1"/>
        </a:solidFill>
        <a:latin typeface="+mn-lt"/>
        <a:ea typeface="+mn-ea"/>
        <a:cs typeface="+mn-cs"/>
      </a:defRPr>
    </a:lvl3pPr>
    <a:lvl4pPr marL="2798064" algn="l" defTabSz="1865376" rtl="0" eaLnBrk="1" latinLnBrk="0" hangingPunct="1">
      <a:defRPr sz="3672" kern="1200">
        <a:solidFill>
          <a:schemeClr val="tx1"/>
        </a:solidFill>
        <a:latin typeface="+mn-lt"/>
        <a:ea typeface="+mn-ea"/>
        <a:cs typeface="+mn-cs"/>
      </a:defRPr>
    </a:lvl4pPr>
    <a:lvl5pPr marL="3730752" algn="l" defTabSz="1865376" rtl="0" eaLnBrk="1" latinLnBrk="0" hangingPunct="1">
      <a:defRPr sz="3672" kern="1200">
        <a:solidFill>
          <a:schemeClr val="tx1"/>
        </a:solidFill>
        <a:latin typeface="+mn-lt"/>
        <a:ea typeface="+mn-ea"/>
        <a:cs typeface="+mn-cs"/>
      </a:defRPr>
    </a:lvl5pPr>
    <a:lvl6pPr marL="4663440" algn="l" defTabSz="1865376" rtl="0" eaLnBrk="1" latinLnBrk="0" hangingPunct="1">
      <a:defRPr sz="3672" kern="1200">
        <a:solidFill>
          <a:schemeClr val="tx1"/>
        </a:solidFill>
        <a:latin typeface="+mn-lt"/>
        <a:ea typeface="+mn-ea"/>
        <a:cs typeface="+mn-cs"/>
      </a:defRPr>
    </a:lvl6pPr>
    <a:lvl7pPr marL="5596128" algn="l" defTabSz="1865376" rtl="0" eaLnBrk="1" latinLnBrk="0" hangingPunct="1">
      <a:defRPr sz="3672" kern="1200">
        <a:solidFill>
          <a:schemeClr val="tx1"/>
        </a:solidFill>
        <a:latin typeface="+mn-lt"/>
        <a:ea typeface="+mn-ea"/>
        <a:cs typeface="+mn-cs"/>
      </a:defRPr>
    </a:lvl7pPr>
    <a:lvl8pPr marL="6528816" algn="l" defTabSz="1865376" rtl="0" eaLnBrk="1" latinLnBrk="0" hangingPunct="1">
      <a:defRPr sz="3672" kern="1200">
        <a:solidFill>
          <a:schemeClr val="tx1"/>
        </a:solidFill>
        <a:latin typeface="+mn-lt"/>
        <a:ea typeface="+mn-ea"/>
        <a:cs typeface="+mn-cs"/>
      </a:defRPr>
    </a:lvl8pPr>
    <a:lvl9pPr marL="7461504" algn="l" defTabSz="1865376" rtl="0" eaLnBrk="1" latinLnBrk="0" hangingPunct="1">
      <a:defRPr sz="36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289" userDrawn="1">
          <p15:clr>
            <a:srgbClr val="F26B43"/>
          </p15:clr>
        </p15:guide>
        <p15:guide id="3" pos="7681" userDrawn="1">
          <p15:clr>
            <a:srgbClr val="000000"/>
          </p15:clr>
        </p15:guide>
        <p15:guide id="4" pos="15073" userDrawn="1">
          <p15:clr>
            <a:srgbClr val="F26B43"/>
          </p15:clr>
        </p15:guide>
        <p15:guide id="5" orient="horz" pos="8352" userDrawn="1">
          <p15:clr>
            <a:srgbClr val="A4A3A4"/>
          </p15:clr>
        </p15:guide>
        <p15:guide id="6" orient="horz" pos="4320" userDrawn="1">
          <p15:clr>
            <a:srgbClr val="000000"/>
          </p15:clr>
        </p15:guide>
        <p15:guide id="7" orient="horz" pos="4464" userDrawn="1">
          <p15:clr>
            <a:srgbClr val="A4A3A4"/>
          </p15:clr>
        </p15:guide>
        <p15:guide id="8" orient="horz" pos="4176" userDrawn="1">
          <p15:clr>
            <a:srgbClr val="A4A3A4"/>
          </p15:clr>
        </p15:guide>
        <p15:guide id="9" pos="7825" userDrawn="1">
          <p15:clr>
            <a:srgbClr val="F26B43"/>
          </p15:clr>
        </p15:guide>
        <p15:guide id="10" pos="7537" userDrawn="1">
          <p15:clr>
            <a:srgbClr val="F26B43"/>
          </p15:clr>
        </p15:guide>
        <p15:guide id="11" pos="3961" userDrawn="1">
          <p15:clr>
            <a:srgbClr val="F26B43"/>
          </p15:clr>
        </p15:guide>
        <p15:guide id="12" pos="10153" userDrawn="1">
          <p15:clr>
            <a:srgbClr val="F26B43"/>
          </p15:clr>
        </p15:guide>
        <p15:guide id="13" pos="2737" userDrawn="1">
          <p15:clr>
            <a:srgbClr val="F26B43"/>
          </p15:clr>
        </p15:guide>
        <p15:guide id="14" pos="5185" userDrawn="1">
          <p15:clr>
            <a:srgbClr val="F26B43"/>
          </p15:clr>
        </p15:guide>
        <p15:guide id="15" pos="11401" userDrawn="1">
          <p15:clr>
            <a:srgbClr val="F26B43"/>
          </p15:clr>
        </p15:guide>
        <p15:guide id="16" pos="12601" userDrawn="1">
          <p15:clr>
            <a:srgbClr val="F26B43"/>
          </p15:clr>
        </p15:guide>
        <p15:guide id="17" orient="horz" pos="2928" userDrawn="1">
          <p15:clr>
            <a:srgbClr val="A4A3A4"/>
          </p15:clr>
        </p15:guide>
        <p15:guide id="18" orient="horz" pos="5712" userDrawn="1">
          <p15:clr>
            <a:srgbClr val="A4A3A4"/>
          </p15:clr>
        </p15:guide>
        <p15:guide id="19" orient="horz" pos="2784" userDrawn="1">
          <p15:clr>
            <a:srgbClr val="A4A3A4"/>
          </p15:clr>
        </p15:guide>
        <p15:guide id="20" orient="horz" pos="3072" userDrawn="1">
          <p15:clr>
            <a:srgbClr val="A4A3A4"/>
          </p15:clr>
        </p15:guide>
        <p15:guide id="21" orient="horz" pos="5544" userDrawn="1">
          <p15:clr>
            <a:srgbClr val="A4A3A4"/>
          </p15:clr>
        </p15:guide>
        <p15:guide id="22" orient="horz" pos="5856" userDrawn="1">
          <p15:clr>
            <a:srgbClr val="A4A3A4"/>
          </p15:clr>
        </p15:guide>
        <p15:guide id="23" pos="1513" userDrawn="1">
          <p15:clr>
            <a:srgbClr val="F26B43"/>
          </p15:clr>
        </p15:guide>
        <p15:guide id="24" pos="13849" userDrawn="1">
          <p15:clr>
            <a:srgbClr val="F26B43"/>
          </p15:clr>
        </p15:guide>
        <p15:guide id="25" orient="horz" pos="768" userDrawn="1">
          <p15:clr>
            <a:srgbClr val="A4A3A4"/>
          </p15:clr>
        </p15:guide>
        <p15:guide id="26" orient="horz" pos="7872" userDrawn="1">
          <p15:clr>
            <a:srgbClr val="A4A3A4"/>
          </p15:clr>
        </p15:guide>
        <p15:guide id="27" pos="8929" userDrawn="1">
          <p15:clr>
            <a:srgbClr val="F26B43"/>
          </p15:clr>
        </p15:guide>
        <p15:guide id="28" pos="6409" userDrawn="1">
          <p15:clr>
            <a:srgbClr val="F26B43"/>
          </p15:clr>
        </p15:guide>
        <p15:guide id="29" pos="6529" userDrawn="1">
          <p15:clr>
            <a:srgbClr val="FDE53C"/>
          </p15:clr>
        </p15:guide>
        <p15:guide id="30" pos="5329" userDrawn="1">
          <p15:clr>
            <a:srgbClr val="FDE53C"/>
          </p15:clr>
        </p15:guide>
        <p15:guide id="31" pos="4225" userDrawn="1">
          <p15:clr>
            <a:srgbClr val="FDE53C"/>
          </p15:clr>
        </p15:guide>
        <p15:guide id="32" pos="3073" userDrawn="1">
          <p15:clr>
            <a:srgbClr val="FDE53C"/>
          </p15:clr>
        </p15:guide>
        <p15:guide id="33" pos="1921" userDrawn="1">
          <p15:clr>
            <a:srgbClr val="FDE53C"/>
          </p15:clr>
        </p15:guide>
        <p15:guide id="34" pos="769" userDrawn="1">
          <p15:clr>
            <a:srgbClr val="FDE53C"/>
          </p15:clr>
        </p15:guide>
        <p15:guide id="35" pos="8833" userDrawn="1">
          <p15:clr>
            <a:srgbClr val="FDE53C"/>
          </p15:clr>
        </p15:guide>
        <p15:guide id="36" pos="9985" userDrawn="1">
          <p15:clr>
            <a:srgbClr val="FDE53C"/>
          </p15:clr>
        </p15:guide>
        <p15:guide id="37" pos="11137" userDrawn="1">
          <p15:clr>
            <a:srgbClr val="FDE53C"/>
          </p15:clr>
        </p15:guide>
        <p15:guide id="38" pos="12241" userDrawn="1">
          <p15:clr>
            <a:srgbClr val="FDE53C"/>
          </p15:clr>
        </p15:guide>
        <p15:guide id="39" pos="13441" userDrawn="1">
          <p15:clr>
            <a:srgbClr val="FDE53C"/>
          </p15:clr>
        </p15:guide>
        <p15:guide id="40" pos="14593" userDrawn="1">
          <p15:clr>
            <a:srgbClr val="FDE53C"/>
          </p15:clr>
        </p15:guide>
        <p15:guide id="41" pos="8449" userDrawn="1">
          <p15:clr>
            <a:srgbClr val="5ACBF0"/>
          </p15:clr>
        </p15:guide>
        <p15:guide id="42" pos="6889" userDrawn="1">
          <p15:clr>
            <a:srgbClr val="5ACBF0"/>
          </p15:clr>
        </p15:guide>
        <p15:guide id="43" orient="horz" pos="4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A0A"/>
    <a:srgbClr val="727272"/>
    <a:srgbClr val="0C2340"/>
    <a:srgbClr val="868686"/>
    <a:srgbClr val="A50000"/>
    <a:srgbClr val="002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p:restoredTop sz="94637"/>
  </p:normalViewPr>
  <p:slideViewPr>
    <p:cSldViewPr snapToGrid="0" snapToObjects="1" showGuides="1">
      <p:cViewPr varScale="1">
        <p:scale>
          <a:sx n="64" d="100"/>
          <a:sy n="64" d="100"/>
        </p:scale>
        <p:origin x="832" y="176"/>
      </p:cViewPr>
      <p:guideLst>
        <p:guide orient="horz" pos="264"/>
        <p:guide pos="289"/>
        <p:guide pos="7681"/>
        <p:guide pos="15073"/>
        <p:guide orient="horz" pos="8352"/>
        <p:guide orient="horz" pos="4320"/>
        <p:guide orient="horz" pos="4464"/>
        <p:guide orient="horz" pos="4176"/>
        <p:guide pos="7825"/>
        <p:guide pos="7537"/>
        <p:guide pos="3961"/>
        <p:guide pos="10153"/>
        <p:guide pos="2737"/>
        <p:guide pos="5185"/>
        <p:guide pos="11401"/>
        <p:guide pos="12601"/>
        <p:guide orient="horz" pos="2928"/>
        <p:guide orient="horz" pos="5712"/>
        <p:guide orient="horz" pos="2784"/>
        <p:guide orient="horz" pos="3072"/>
        <p:guide orient="horz" pos="5544"/>
        <p:guide orient="horz" pos="5856"/>
        <p:guide pos="1513"/>
        <p:guide pos="13849"/>
        <p:guide orient="horz" pos="768"/>
        <p:guide orient="horz" pos="7872"/>
        <p:guide pos="8929"/>
        <p:guide pos="6409"/>
        <p:guide pos="6529"/>
        <p:guide pos="5329"/>
        <p:guide pos="4225"/>
        <p:guide pos="3073"/>
        <p:guide pos="1921"/>
        <p:guide pos="769"/>
        <p:guide pos="8833"/>
        <p:guide pos="9985"/>
        <p:guide pos="11137"/>
        <p:guide pos="12241"/>
        <p:guide pos="13441"/>
        <p:guide pos="14593"/>
        <p:guide pos="8449"/>
        <p:guide pos="6889"/>
        <p:guide orient="horz" pos="4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45DDA4-6DDD-9048-83E5-50C41278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648C6-6E4F-6040-810A-C75479F061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303FCA-547F-FC47-8CC8-C166BE115CB3}" type="datetimeFigureOut">
              <a:rPr lang="en-US" smtClean="0"/>
              <a:t>5/15/23</a:t>
            </a:fld>
            <a:endParaRPr lang="en-US"/>
          </a:p>
        </p:txBody>
      </p:sp>
      <p:sp>
        <p:nvSpPr>
          <p:cNvPr id="4" name="Footer Placeholder 3">
            <a:extLst>
              <a:ext uri="{FF2B5EF4-FFF2-40B4-BE49-F238E27FC236}">
                <a16:creationId xmlns:a16="http://schemas.microsoft.com/office/drawing/2014/main" id="{88843232-DC25-DB4A-9B8D-38F663B55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90F012-79C6-9142-8A90-65EA10D9D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D1FE9-D8DC-4E4B-AD05-E33579490586}" type="slidenum">
              <a:rPr lang="en-US" smtClean="0"/>
              <a:t>‹#›</a:t>
            </a:fld>
            <a:endParaRPr lang="en-US"/>
          </a:p>
        </p:txBody>
      </p:sp>
    </p:spTree>
    <p:extLst>
      <p:ext uri="{BB962C8B-B14F-4D97-AF65-F5344CB8AC3E}">
        <p14:creationId xmlns:p14="http://schemas.microsoft.com/office/powerpoint/2010/main" val="18092784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1418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8039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5119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1124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7562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9C7CB-E9BE-4B4C-B733-CA2D954D74D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464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9C7CB-E9BE-4B4C-B733-CA2D954D74DF}"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34004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9C7CB-E9BE-4B4C-B733-CA2D954D74DF}"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12186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9C7CB-E9BE-4B4C-B733-CA2D954D74DF}"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256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510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24452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BB9C7CB-E9BE-4B4C-B733-CA2D954D74DF}" type="datetimeFigureOut">
              <a:rPr lang="en-US" smtClean="0"/>
              <a:t>5/15/23</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8B7D85D-9592-7041-A56A-BC916D5C95F4}" type="slidenum">
              <a:rPr lang="en-US" smtClean="0"/>
              <a:t>‹#›</a:t>
            </a:fld>
            <a:endParaRPr lang="en-US"/>
          </a:p>
        </p:txBody>
      </p:sp>
    </p:spTree>
    <p:extLst>
      <p:ext uri="{BB962C8B-B14F-4D97-AF65-F5344CB8AC3E}">
        <p14:creationId xmlns:p14="http://schemas.microsoft.com/office/powerpoint/2010/main" val="4248247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youtube.com/watch?v=z08wBXoeCMY"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hyperlink" Target="https://www.americanweatherstar.com/warranty/stargard-warranty-samples/" TargetMode="External"/><Relationship Id="rId2" Type="http://schemas.openxmlformats.org/officeDocument/2006/relationships/hyperlink" Target="http://www.americanweatherstar.com/warranties/" TargetMode="External"/><Relationship Id="rId1" Type="http://schemas.openxmlformats.org/officeDocument/2006/relationships/slideLayout" Target="../slideLayouts/slideLayout1.xml"/><Relationship Id="rId5" Type="http://schemas.openxmlformats.org/officeDocument/2006/relationships/image" Target="../media/image47.emf"/><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www.americanweatherstar.com/wp-content/uploads/2014/02/stargard-plus-brochure-application-fillable.pdf" TargetMode="External"/><Relationship Id="rId1" Type="http://schemas.openxmlformats.org/officeDocument/2006/relationships/slideLayout" Target="../slideLayouts/slideLayout1.xml"/><Relationship Id="rId6"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5" Type="http://schemas.openxmlformats.org/officeDocument/2006/relationships/hyperlink" Target="http://www.americanweatherstar.com/aws-roofing-warranty-extension-plan/" TargetMode="Externa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8" Type="http://schemas.openxmlformats.org/officeDocument/2006/relationships/hyperlink" Target="https://www.americanweatherstar.com/wp-admin/admin-ajax.php?juwpfisadmin=false&amp;action=wpfd&amp;task=file.download&amp;wpfd_category_id=78&amp;wpfd_file_id=79860&amp;token=&amp;preview=1" TargetMode="External"/><Relationship Id="rId13" Type="http://schemas.openxmlformats.org/officeDocument/2006/relationships/hyperlink" Target="https://www.americanweatherstar.com/wp-admin/admin-ajax.php?juwpfisadmin=false&amp;action=wpfd&amp;task=file.download&amp;wpfd_category_id=110&amp;wpfd_file_id=84218&amp;token=&amp;preview=1" TargetMode="External"/><Relationship Id="rId3" Type="http://schemas.openxmlformats.org/officeDocument/2006/relationships/hyperlink" Target="https://www.americanweatherstar.com/warranty/stargard-warranty-samples/" TargetMode="External"/><Relationship Id="rId7" Type="http://schemas.openxmlformats.org/officeDocument/2006/relationships/hyperlink" Target="https://www.americanweatherstar.com/wp-admin/admin-ajax.php?juwpfisadmin=false&amp;action=wpfd&amp;task=file.download&amp;wpfd_category_id=74&amp;wpfd_file_id=79844&amp;token=792b956fdbb6514bc0b2122a95decf2a&amp;preview=1" TargetMode="External"/><Relationship Id="rId12" Type="http://schemas.openxmlformats.org/officeDocument/2006/relationships/hyperlink" Target="https://www.americanweatherstar.com/wp-admin/admin-ajax.php?juwpfisadmin=false&amp;action=wpfd&amp;task=file.download&amp;wpfd_category_id=109&amp;wpfd_file_id=84181&amp;token=&amp;preview=1" TargetMode="External"/><Relationship Id="rId2" Type="http://schemas.openxmlformats.org/officeDocument/2006/relationships/hyperlink" Target="https://www.americanweatherstar.com/download/211/quick-specs/92886/envir-o-sil-quick-spec.pdf?preview=1" TargetMode="External"/><Relationship Id="rId1" Type="http://schemas.openxmlformats.org/officeDocument/2006/relationships/slideLayout" Target="../slideLayouts/slideLayout1.xml"/><Relationship Id="rId6" Type="http://schemas.openxmlformats.org/officeDocument/2006/relationships/hyperlink" Target="https://www.americanweatherstar.com/products/terminator-roof-sealant/terminator-622/" TargetMode="External"/><Relationship Id="rId11" Type="http://schemas.openxmlformats.org/officeDocument/2006/relationships/hyperlink" Target="https://www.americanweatherstar.com/wp-admin/admin-ajax.php?juwpfisadmin=false&amp;action=wpfd&amp;task=file.download&amp;wpfd_category_id=69&amp;wpfd_file_id=84147&amp;token=&amp;preview=1" TargetMode="External"/><Relationship Id="rId5" Type="http://schemas.openxmlformats.org/officeDocument/2006/relationships/hyperlink" Target="https://www.americanweatherstar.com/products/roof-coatings/high-solids-silicone-412/" TargetMode="External"/><Relationship Id="rId15" Type="http://schemas.openxmlformats.org/officeDocument/2006/relationships/hyperlink" Target="https://www.americanweatherstar.com/wp-admin/admin-ajax.php?juwpfisadmin=false&amp;action=wpfd&amp;task=file.download&amp;wpfd_category_id=112&amp;wpfd_file_id=84247&amp;token=&amp;preview=1" TargetMode="External"/><Relationship Id="rId10" Type="http://schemas.openxmlformats.org/officeDocument/2006/relationships/hyperlink" Target="mailto:info@weatherstar.net" TargetMode="External"/><Relationship Id="rId4"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9" Type="http://schemas.openxmlformats.org/officeDocument/2006/relationships/hyperlink" Target="http://www.americanweatherstar.com/" TargetMode="External"/><Relationship Id="rId14" Type="http://schemas.openxmlformats.org/officeDocument/2006/relationships/hyperlink" Target="https://www.americanweatherstar.com/technical/application-guidelines/#smooth-gravel-built-up-roof-restoration-system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51BCD-0ED5-1A40-ACFA-857ED86EE231}"/>
              </a:ext>
            </a:extLst>
          </p:cNvPr>
          <p:cNvSpPr txBox="1"/>
          <p:nvPr/>
        </p:nvSpPr>
        <p:spPr>
          <a:xfrm>
            <a:off x="12515972" y="11578779"/>
            <a:ext cx="10744201" cy="1077218"/>
          </a:xfrm>
          <a:prstGeom prst="rect">
            <a:avLst/>
          </a:prstGeom>
          <a:noFill/>
        </p:spPr>
        <p:txBody>
          <a:bodyPr wrap="square" rtlCol="0" anchor="ctr">
            <a:spAutoFit/>
          </a:bodyPr>
          <a:lstStyle/>
          <a:p>
            <a:pPr algn="r"/>
            <a:r>
              <a:rPr lang="en-US" sz="3200" b="1" spc="100" dirty="0">
                <a:solidFill>
                  <a:schemeClr val="bg1"/>
                </a:solidFill>
              </a:rPr>
              <a:t>FLUID-APPLIED ROOF RESTORATION</a:t>
            </a:r>
          </a:p>
          <a:p>
            <a:pPr algn="r"/>
            <a:r>
              <a:rPr lang="en-US" sz="3200" dirty="0" err="1">
                <a:solidFill>
                  <a:schemeClr val="bg1"/>
                </a:solidFill>
              </a:rPr>
              <a:t>www.americanweatherstar.com</a:t>
            </a:r>
            <a:r>
              <a:rPr lang="en-US" sz="3200" dirty="0">
                <a:solidFill>
                  <a:schemeClr val="bg1"/>
                </a:solidFill>
              </a:rPr>
              <a:t> | 800-771-6643</a:t>
            </a:r>
          </a:p>
        </p:txBody>
      </p:sp>
      <p:pic>
        <p:nvPicPr>
          <p:cNvPr id="5" name="Picture 4">
            <a:extLst>
              <a:ext uri="{FF2B5EF4-FFF2-40B4-BE49-F238E27FC236}">
                <a16:creationId xmlns:a16="http://schemas.microsoft.com/office/drawing/2014/main" id="{11B2CE2C-DF44-5245-AC8C-5B4AA1F936AD}"/>
              </a:ext>
            </a:extLst>
          </p:cNvPr>
          <p:cNvPicPr>
            <a:picLocks noChangeAspect="1"/>
          </p:cNvPicPr>
          <p:nvPr/>
        </p:nvPicPr>
        <p:blipFill>
          <a:blip r:embed="rId2"/>
          <a:srcRect/>
          <a:stretch/>
        </p:blipFill>
        <p:spPr>
          <a:xfrm>
            <a:off x="687765" y="8906914"/>
            <a:ext cx="7244124" cy="5597734"/>
          </a:xfrm>
          <a:prstGeom prst="rect">
            <a:avLst/>
          </a:prstGeom>
        </p:spPr>
      </p:pic>
      <p:sp>
        <p:nvSpPr>
          <p:cNvPr id="9" name="TextBox 8">
            <a:extLst>
              <a:ext uri="{FF2B5EF4-FFF2-40B4-BE49-F238E27FC236}">
                <a16:creationId xmlns:a16="http://schemas.microsoft.com/office/drawing/2014/main" id="{06050ED6-5E27-9444-952F-2D3C77886E62}"/>
              </a:ext>
            </a:extLst>
          </p:cNvPr>
          <p:cNvSpPr txBox="1"/>
          <p:nvPr/>
        </p:nvSpPr>
        <p:spPr>
          <a:xfrm>
            <a:off x="3537266" y="6858000"/>
            <a:ext cx="17312640" cy="1200329"/>
          </a:xfrm>
          <a:prstGeom prst="rect">
            <a:avLst/>
          </a:prstGeom>
          <a:noFill/>
        </p:spPr>
        <p:txBody>
          <a:bodyPr wrap="square" rtlCol="0">
            <a:spAutoFit/>
          </a:bodyPr>
          <a:lstStyle/>
          <a:p>
            <a:pPr algn="ctr"/>
            <a:r>
              <a:rPr lang="en-US" sz="3600" b="1" spc="300" dirty="0">
                <a:solidFill>
                  <a:schemeClr val="bg1"/>
                </a:solidFill>
              </a:rPr>
              <a:t>THE PREFERRED ROOF RESTORATION SOLUTION FOR AREAS REGULATED BY STRICT ENVIRONMENTAL STANDARDS.</a:t>
            </a:r>
          </a:p>
        </p:txBody>
      </p:sp>
      <p:pic>
        <p:nvPicPr>
          <p:cNvPr id="4" name="Picture 3">
            <a:extLst>
              <a:ext uri="{FF2B5EF4-FFF2-40B4-BE49-F238E27FC236}">
                <a16:creationId xmlns:a16="http://schemas.microsoft.com/office/drawing/2014/main" id="{AB2CD666-A430-C687-F468-D882A0C8E1E6}"/>
              </a:ext>
            </a:extLst>
          </p:cNvPr>
          <p:cNvPicPr>
            <a:picLocks noChangeAspect="1"/>
          </p:cNvPicPr>
          <p:nvPr/>
        </p:nvPicPr>
        <p:blipFill>
          <a:blip r:embed="rId3"/>
          <a:stretch>
            <a:fillRect/>
          </a:stretch>
        </p:blipFill>
        <p:spPr>
          <a:xfrm>
            <a:off x="8013003" y="3944837"/>
            <a:ext cx="8361167" cy="2107567"/>
          </a:xfrm>
          <a:prstGeom prst="rect">
            <a:avLst/>
          </a:prstGeom>
        </p:spPr>
      </p:pic>
    </p:spTree>
    <p:extLst>
      <p:ext uri="{BB962C8B-B14F-4D97-AF65-F5344CB8AC3E}">
        <p14:creationId xmlns:p14="http://schemas.microsoft.com/office/powerpoint/2010/main" val="17377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8AAFA6-7B9E-CC4A-93ED-E1305B0A144C}"/>
              </a:ext>
            </a:extLst>
          </p:cNvPr>
          <p:cNvSpPr txBox="1">
            <a:spLocks/>
          </p:cNvSpPr>
          <p:nvPr/>
        </p:nvSpPr>
        <p:spPr>
          <a:xfrm>
            <a:off x="3049589" y="1219200"/>
            <a:ext cx="18287999" cy="911742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OPTIONS DO YOU HAVE WHEN IT COMES TO YOUR COMMERCIAL OR INDUSTRIAL ROOF?</a:t>
            </a:r>
          </a:p>
        </p:txBody>
      </p:sp>
      <p:grpSp>
        <p:nvGrpSpPr>
          <p:cNvPr id="11" name="Group 10">
            <a:extLst>
              <a:ext uri="{FF2B5EF4-FFF2-40B4-BE49-F238E27FC236}">
                <a16:creationId xmlns:a16="http://schemas.microsoft.com/office/drawing/2014/main" id="{6B0C1AA2-6AAF-6940-8BEF-7DB101DB6B4C}"/>
              </a:ext>
            </a:extLst>
          </p:cNvPr>
          <p:cNvGrpSpPr/>
          <p:nvPr/>
        </p:nvGrpSpPr>
        <p:grpSpPr>
          <a:xfrm>
            <a:off x="11731336" y="10336624"/>
            <a:ext cx="924502" cy="924501"/>
            <a:chOff x="11731336" y="10336624"/>
            <a:chExt cx="924502" cy="924501"/>
          </a:xfrm>
        </p:grpSpPr>
        <p:sp>
          <p:nvSpPr>
            <p:cNvPr id="12" name="Rectangle 11">
              <a:extLst>
                <a:ext uri="{FF2B5EF4-FFF2-40B4-BE49-F238E27FC236}">
                  <a16:creationId xmlns:a16="http://schemas.microsoft.com/office/drawing/2014/main" id="{0C89B43B-5C98-9E4D-9CCE-6FD8BE95E9DC}"/>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49D510-573F-C641-9B5A-413B67DAAE79}"/>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10</a:t>
              </a:fld>
              <a:endParaRPr lang="en-US" sz="2800" b="1" spc="200" dirty="0">
                <a:solidFill>
                  <a:schemeClr val="bg1"/>
                </a:solidFill>
              </a:endParaRPr>
            </a:p>
          </p:txBody>
        </p:sp>
      </p:grpSp>
    </p:spTree>
    <p:extLst>
      <p:ext uri="{BB962C8B-B14F-4D97-AF65-F5344CB8AC3E}">
        <p14:creationId xmlns:p14="http://schemas.microsoft.com/office/powerpoint/2010/main" val="8387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6629401"/>
            <a:ext cx="11506200" cy="66293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6629401"/>
            <a:ext cx="11506200" cy="6629400"/>
          </a:xfrm>
          <a:prstGeom prst="rect">
            <a:avLst/>
          </a:prstGeom>
          <a:ln>
            <a:noFill/>
          </a:ln>
        </p:spPr>
      </p:pic>
      <p:sp>
        <p:nvSpPr>
          <p:cNvPr id="6" name="Rectangle 5">
            <a:extLst>
              <a:ext uri="{FF2B5EF4-FFF2-40B4-BE49-F238E27FC236}">
                <a16:creationId xmlns:a16="http://schemas.microsoft.com/office/drawing/2014/main" id="{BE5278D5-42A2-9B49-B4F6-F5F414F69B8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EAA0DF-6C54-8D49-9D0B-D66A33195E5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11</a:t>
            </a:fld>
            <a:endParaRPr lang="en-US" sz="2400" b="1" dirty="0">
              <a:solidFill>
                <a:schemeClr val="bg1"/>
              </a:solidFill>
            </a:endParaRPr>
          </a:p>
        </p:txBody>
      </p:sp>
      <p:grpSp>
        <p:nvGrpSpPr>
          <p:cNvPr id="2" name="Group 1">
            <a:extLst>
              <a:ext uri="{FF2B5EF4-FFF2-40B4-BE49-F238E27FC236}">
                <a16:creationId xmlns:a16="http://schemas.microsoft.com/office/drawing/2014/main" id="{55496184-E3B7-D444-A5DD-32E9B577E2D5}"/>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D02F21E9-D6C3-9F44-96B3-6CD0F98F3564}"/>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In some cases, a full roof replacement may be the only option for a building owner. There are a number of factors to consider before committing to such a costly and extensive endeavor. For this reason, we highly recommend that you consult an American WeatherStar approved contractor to explore all of your options.</a:t>
              </a:r>
            </a:p>
          </p:txBody>
        </p:sp>
        <p:sp>
          <p:nvSpPr>
            <p:cNvPr id="10" name="Subtitle 2">
              <a:extLst>
                <a:ext uri="{FF2B5EF4-FFF2-40B4-BE49-F238E27FC236}">
                  <a16:creationId xmlns:a16="http://schemas.microsoft.com/office/drawing/2014/main" id="{BFC9449C-0D37-E445-A4DE-2C08CB0F7B70}"/>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REPLACEMENT</a:t>
              </a:r>
            </a:p>
          </p:txBody>
        </p:sp>
        <p:cxnSp>
          <p:nvCxnSpPr>
            <p:cNvPr id="11" name="Straight Connector 10">
              <a:extLst>
                <a:ext uri="{FF2B5EF4-FFF2-40B4-BE49-F238E27FC236}">
                  <a16:creationId xmlns:a16="http://schemas.microsoft.com/office/drawing/2014/main" id="{7DF2A000-3CEC-1C4A-B89E-64E965EE5956}"/>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9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30717" y="5811520"/>
            <a:ext cx="12925739" cy="7447280"/>
          </a:xfrm>
          <a:prstGeom prst="rect">
            <a:avLst/>
          </a:prstGeom>
        </p:spPr>
      </p:pic>
      <p:sp>
        <p:nvSpPr>
          <p:cNvPr id="6" name="Rectangle 5">
            <a:extLst>
              <a:ext uri="{FF2B5EF4-FFF2-40B4-BE49-F238E27FC236}">
                <a16:creationId xmlns:a16="http://schemas.microsoft.com/office/drawing/2014/main" id="{0072F733-E90A-0D41-9815-9D20EC9A750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3DA88F-FC84-B742-9F4E-1C88DC9D8DA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12</a:t>
            </a:fld>
            <a:endParaRPr lang="en-US" sz="2400" b="1" dirty="0">
              <a:solidFill>
                <a:schemeClr val="bg1"/>
              </a:solidFill>
            </a:endParaRPr>
          </a:p>
        </p:txBody>
      </p:sp>
      <p:grpSp>
        <p:nvGrpSpPr>
          <p:cNvPr id="8" name="Group 7">
            <a:extLst>
              <a:ext uri="{FF2B5EF4-FFF2-40B4-BE49-F238E27FC236}">
                <a16:creationId xmlns:a16="http://schemas.microsoft.com/office/drawing/2014/main" id="{13D9F5C0-C385-6241-A06A-6789765EA2B1}"/>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B2D8C8C7-85B5-EF49-AEDF-41ED5759D0EB}"/>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For building owners and facility mangers experiencing problems with their roofs, fluid-applied roof restoration is a more sustainable and cost-effective alternative to roof replacement. These restoration systems not only stop leaks, but they also increase energy savings, reduce internal building temperatures, and prolong roof life.</a:t>
              </a:r>
            </a:p>
          </p:txBody>
        </p:sp>
        <p:sp>
          <p:nvSpPr>
            <p:cNvPr id="10" name="Subtitle 2">
              <a:extLst>
                <a:ext uri="{FF2B5EF4-FFF2-40B4-BE49-F238E27FC236}">
                  <a16:creationId xmlns:a16="http://schemas.microsoft.com/office/drawing/2014/main" id="{020F1AA7-01DF-4F42-806E-BEFCE173EB56}"/>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RESTORATION</a:t>
              </a:r>
            </a:p>
          </p:txBody>
        </p:sp>
        <p:cxnSp>
          <p:nvCxnSpPr>
            <p:cNvPr id="11" name="Straight Connector 10">
              <a:extLst>
                <a:ext uri="{FF2B5EF4-FFF2-40B4-BE49-F238E27FC236}">
                  <a16:creationId xmlns:a16="http://schemas.microsoft.com/office/drawing/2014/main" id="{35747D3E-855C-094E-80B9-4DFEF8B012F2}"/>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00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E8E8C-32BD-0B45-B954-10FD6440DBA0}"/>
              </a:ext>
            </a:extLst>
          </p:cNvPr>
          <p:cNvSpPr txBox="1"/>
          <p:nvPr/>
        </p:nvSpPr>
        <p:spPr>
          <a:xfrm>
            <a:off x="5596128" y="8336343"/>
            <a:ext cx="534016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More expensive</a:t>
            </a:r>
          </a:p>
          <a:p>
            <a:pPr marL="457200" indent="-457200">
              <a:lnSpc>
                <a:spcPct val="150000"/>
              </a:lnSpc>
              <a:buFont typeface="Wingdings" pitchFamily="2" charset="2"/>
              <a:buChar char="§"/>
            </a:pPr>
            <a:r>
              <a:rPr lang="en-US" sz="2400" dirty="0">
                <a:solidFill>
                  <a:srgbClr val="727272"/>
                </a:solidFill>
              </a:rPr>
              <a:t>High labor costs</a:t>
            </a:r>
          </a:p>
          <a:p>
            <a:pPr marL="457200" indent="-457200">
              <a:lnSpc>
                <a:spcPct val="150000"/>
              </a:lnSpc>
              <a:buFont typeface="Wingdings" pitchFamily="2" charset="2"/>
              <a:buChar char="§"/>
            </a:pPr>
            <a:r>
              <a:rPr lang="en-US" sz="2400" dirty="0">
                <a:solidFill>
                  <a:srgbClr val="727272"/>
                </a:solidFill>
              </a:rPr>
              <a:t>High material costs/volume</a:t>
            </a:r>
          </a:p>
          <a:p>
            <a:pPr marL="457200" indent="-457200">
              <a:lnSpc>
                <a:spcPct val="150000"/>
              </a:lnSpc>
              <a:buFont typeface="Wingdings" pitchFamily="2" charset="2"/>
              <a:buChar char="§"/>
            </a:pPr>
            <a:r>
              <a:rPr lang="en-US" sz="2400" dirty="0">
                <a:solidFill>
                  <a:srgbClr val="727272"/>
                </a:solidFill>
              </a:rPr>
              <a:t>More intrusive to business</a:t>
            </a:r>
          </a:p>
          <a:p>
            <a:pPr marL="457200" indent="-457200">
              <a:lnSpc>
                <a:spcPct val="150000"/>
              </a:lnSpc>
              <a:buFont typeface="Wingdings" pitchFamily="2" charset="2"/>
              <a:buChar char="§"/>
            </a:pPr>
            <a:r>
              <a:rPr lang="en-US" sz="2400" dirty="0">
                <a:solidFill>
                  <a:srgbClr val="727272"/>
                </a:solidFill>
              </a:rPr>
              <a:t>Less sustainable</a:t>
            </a:r>
          </a:p>
          <a:p>
            <a:pPr marL="457200" indent="-457200">
              <a:lnSpc>
                <a:spcPct val="150000"/>
              </a:lnSpc>
              <a:buFont typeface="Wingdings" pitchFamily="2" charset="2"/>
              <a:buChar char="§"/>
            </a:pPr>
            <a:r>
              <a:rPr lang="en-US" sz="2400" dirty="0">
                <a:solidFill>
                  <a:srgbClr val="727272"/>
                </a:solidFill>
              </a:rPr>
              <a:t>Long-term job duration</a:t>
            </a:r>
          </a:p>
        </p:txBody>
      </p:sp>
      <p:sp>
        <p:nvSpPr>
          <p:cNvPr id="24" name="TextBox 23">
            <a:extLst>
              <a:ext uri="{FF2B5EF4-FFF2-40B4-BE49-F238E27FC236}">
                <a16:creationId xmlns:a16="http://schemas.microsoft.com/office/drawing/2014/main" id="{99439263-04BA-4840-BAEB-5F407BD83EE8}"/>
              </a:ext>
            </a:extLst>
          </p:cNvPr>
          <p:cNvSpPr txBox="1"/>
          <p:nvPr/>
        </p:nvSpPr>
        <p:spPr>
          <a:xfrm>
            <a:off x="14174788" y="8326567"/>
            <a:ext cx="525780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Less expensive (1/2 the cost)</a:t>
            </a:r>
          </a:p>
          <a:p>
            <a:pPr marL="457200" indent="-457200">
              <a:lnSpc>
                <a:spcPct val="150000"/>
              </a:lnSpc>
              <a:buFont typeface="Wingdings" pitchFamily="2" charset="2"/>
              <a:buChar char="§"/>
            </a:pPr>
            <a:r>
              <a:rPr lang="en-US" sz="2400" dirty="0">
                <a:solidFill>
                  <a:srgbClr val="727272"/>
                </a:solidFill>
              </a:rPr>
              <a:t>Low labor costs</a:t>
            </a:r>
          </a:p>
          <a:p>
            <a:pPr marL="457200" indent="-457200">
              <a:lnSpc>
                <a:spcPct val="150000"/>
              </a:lnSpc>
              <a:buFont typeface="Wingdings" pitchFamily="2" charset="2"/>
              <a:buChar char="§"/>
            </a:pPr>
            <a:r>
              <a:rPr lang="en-US" sz="2400" dirty="0">
                <a:solidFill>
                  <a:srgbClr val="727272"/>
                </a:solidFill>
              </a:rPr>
              <a:t>Low material costs/volume</a:t>
            </a:r>
          </a:p>
          <a:p>
            <a:pPr marL="457200" indent="-457200">
              <a:lnSpc>
                <a:spcPct val="150000"/>
              </a:lnSpc>
              <a:buFont typeface="Wingdings" pitchFamily="2" charset="2"/>
              <a:buChar char="§"/>
            </a:pPr>
            <a:r>
              <a:rPr lang="en-US" sz="2400" dirty="0">
                <a:solidFill>
                  <a:srgbClr val="727272"/>
                </a:solidFill>
              </a:rPr>
              <a:t>Less intrusive to business</a:t>
            </a:r>
          </a:p>
          <a:p>
            <a:pPr marL="457200" indent="-457200">
              <a:lnSpc>
                <a:spcPct val="150000"/>
              </a:lnSpc>
              <a:buFont typeface="Wingdings" pitchFamily="2" charset="2"/>
              <a:buChar char="§"/>
            </a:pPr>
            <a:r>
              <a:rPr lang="en-US" sz="2400" dirty="0">
                <a:solidFill>
                  <a:srgbClr val="727272"/>
                </a:solidFill>
              </a:rPr>
              <a:t>More sustainable</a:t>
            </a:r>
          </a:p>
          <a:p>
            <a:pPr marL="457200" indent="-457200">
              <a:lnSpc>
                <a:spcPct val="150000"/>
              </a:lnSpc>
              <a:buFont typeface="Wingdings" pitchFamily="2" charset="2"/>
              <a:buChar char="§"/>
            </a:pPr>
            <a:r>
              <a:rPr lang="en-US" sz="2400" dirty="0">
                <a:solidFill>
                  <a:srgbClr val="727272"/>
                </a:solidFill>
              </a:rPr>
              <a:t>Short-term job duration</a:t>
            </a:r>
          </a:p>
        </p:txBody>
      </p:sp>
      <p:sp>
        <p:nvSpPr>
          <p:cNvPr id="39" name="TextBox 38">
            <a:extLst>
              <a:ext uri="{FF2B5EF4-FFF2-40B4-BE49-F238E27FC236}">
                <a16:creationId xmlns:a16="http://schemas.microsoft.com/office/drawing/2014/main" id="{284FB2CB-C2EF-8B49-9955-8AC84FED33C4}"/>
              </a:ext>
            </a:extLst>
          </p:cNvPr>
          <p:cNvSpPr txBox="1"/>
          <p:nvPr/>
        </p:nvSpPr>
        <p:spPr>
          <a:xfrm>
            <a:off x="4878388" y="7582884"/>
            <a:ext cx="6057900" cy="657424"/>
          </a:xfrm>
          <a:prstGeom prst="rect">
            <a:avLst/>
          </a:prstGeom>
          <a:noFill/>
        </p:spPr>
        <p:txBody>
          <a:bodyPr wrap="square" rtlCol="0">
            <a:spAutoFit/>
          </a:bodyPr>
          <a:lstStyle/>
          <a:p>
            <a:pPr algn="ctr"/>
            <a:r>
              <a:rPr lang="en-US" b="1" spc="300" dirty="0">
                <a:solidFill>
                  <a:srgbClr val="727272"/>
                </a:solidFill>
              </a:rPr>
              <a:t>ROOF REPLACEMENT</a:t>
            </a:r>
          </a:p>
        </p:txBody>
      </p:sp>
      <p:sp>
        <p:nvSpPr>
          <p:cNvPr id="40" name="TextBox 39">
            <a:extLst>
              <a:ext uri="{FF2B5EF4-FFF2-40B4-BE49-F238E27FC236}">
                <a16:creationId xmlns:a16="http://schemas.microsoft.com/office/drawing/2014/main" id="{1C368960-827D-8B4A-B834-A2CB9564624D}"/>
              </a:ext>
            </a:extLst>
          </p:cNvPr>
          <p:cNvSpPr txBox="1"/>
          <p:nvPr/>
        </p:nvSpPr>
        <p:spPr>
          <a:xfrm>
            <a:off x="13431076" y="7582884"/>
            <a:ext cx="6001512" cy="657424"/>
          </a:xfrm>
          <a:prstGeom prst="rect">
            <a:avLst/>
          </a:prstGeom>
          <a:noFill/>
        </p:spPr>
        <p:txBody>
          <a:bodyPr wrap="square" rtlCol="0">
            <a:spAutoFit/>
          </a:bodyPr>
          <a:lstStyle/>
          <a:p>
            <a:pPr algn="ctr"/>
            <a:r>
              <a:rPr lang="en-US" b="1" spc="300" dirty="0">
                <a:solidFill>
                  <a:srgbClr val="727272"/>
                </a:solidFill>
              </a:rPr>
              <a:t>ROOF RESTORATION</a:t>
            </a:r>
          </a:p>
        </p:txBody>
      </p:sp>
      <p:sp>
        <p:nvSpPr>
          <p:cNvPr id="29" name="TextBox 28">
            <a:extLst>
              <a:ext uri="{FF2B5EF4-FFF2-40B4-BE49-F238E27FC236}">
                <a16:creationId xmlns:a16="http://schemas.microsoft.com/office/drawing/2014/main" id="{5ED035E3-5FFE-5E4C-950D-48A730EEC76A}"/>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12" name="Group 11">
            <a:extLst>
              <a:ext uri="{FF2B5EF4-FFF2-40B4-BE49-F238E27FC236}">
                <a16:creationId xmlns:a16="http://schemas.microsoft.com/office/drawing/2014/main" id="{2ED2BF87-8869-9747-A84E-F3B09BEBF9D5}"/>
              </a:ext>
            </a:extLst>
          </p:cNvPr>
          <p:cNvGrpSpPr/>
          <p:nvPr/>
        </p:nvGrpSpPr>
        <p:grpSpPr>
          <a:xfrm>
            <a:off x="4878388" y="1932122"/>
            <a:ext cx="14554200" cy="3230308"/>
            <a:chOff x="4878388" y="1932122"/>
            <a:chExt cx="14554200" cy="3230308"/>
          </a:xfrm>
        </p:grpSpPr>
        <p:sp>
          <p:nvSpPr>
            <p:cNvPr id="13" name="TextBox 12">
              <a:extLst>
                <a:ext uri="{FF2B5EF4-FFF2-40B4-BE49-F238E27FC236}">
                  <a16:creationId xmlns:a16="http://schemas.microsoft.com/office/drawing/2014/main" id="{DD9ED2E5-8AC0-CC44-886D-211D6F7F594D}"/>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Again, not all commercial and industrial roofs are candidates to receive a roof restoration system. Depending on the state of the existing roof system, a full roof replacement might be necessary. However, many roof systems can be restored at nearly half the cost of a full replacement. There are other factors to consider as well:</a:t>
              </a:r>
            </a:p>
          </p:txBody>
        </p:sp>
        <p:sp>
          <p:nvSpPr>
            <p:cNvPr id="14" name="Subtitle 2">
              <a:extLst>
                <a:ext uri="{FF2B5EF4-FFF2-40B4-BE49-F238E27FC236}">
                  <a16:creationId xmlns:a16="http://schemas.microsoft.com/office/drawing/2014/main" id="{D1FAD96C-2F2B-7243-95C5-05A02CCD824F}"/>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REPLACEMENT VS. RESTORATION</a:t>
              </a:r>
            </a:p>
          </p:txBody>
        </p:sp>
        <p:cxnSp>
          <p:nvCxnSpPr>
            <p:cNvPr id="15" name="Straight Connector 14">
              <a:extLst>
                <a:ext uri="{FF2B5EF4-FFF2-40B4-BE49-F238E27FC236}">
                  <a16:creationId xmlns:a16="http://schemas.microsoft.com/office/drawing/2014/main" id="{8BC7C1A0-01A8-A94C-87D5-8426E35014E8}"/>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7FAD932-7B2E-584C-A412-250ABF15F177}"/>
              </a:ext>
            </a:extLst>
          </p:cNvPr>
          <p:cNvSpPr/>
          <p:nvPr/>
        </p:nvSpPr>
        <p:spPr>
          <a:xfrm>
            <a:off x="23003887" y="12340395"/>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A03776-53EA-3443-AF55-BAC7A19D5EAE}"/>
              </a:ext>
            </a:extLst>
          </p:cNvPr>
          <p:cNvSpPr txBox="1"/>
          <p:nvPr/>
        </p:nvSpPr>
        <p:spPr>
          <a:xfrm>
            <a:off x="23003886" y="12575028"/>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10" name="Group 9">
            <a:extLst>
              <a:ext uri="{FF2B5EF4-FFF2-40B4-BE49-F238E27FC236}">
                <a16:creationId xmlns:a16="http://schemas.microsoft.com/office/drawing/2014/main" id="{3495EF29-C05D-2D4E-94E6-01F45EB1E2C6}"/>
              </a:ext>
            </a:extLst>
          </p:cNvPr>
          <p:cNvGrpSpPr/>
          <p:nvPr/>
        </p:nvGrpSpPr>
        <p:grpSpPr>
          <a:xfrm>
            <a:off x="7381305" y="6113366"/>
            <a:ext cx="1043431" cy="1043431"/>
            <a:chOff x="6643308" y="5742432"/>
            <a:chExt cx="1264030" cy="1264030"/>
          </a:xfrm>
        </p:grpSpPr>
        <p:sp>
          <p:nvSpPr>
            <p:cNvPr id="6" name="Oval 5">
              <a:extLst>
                <a:ext uri="{FF2B5EF4-FFF2-40B4-BE49-F238E27FC236}">
                  <a16:creationId xmlns:a16="http://schemas.microsoft.com/office/drawing/2014/main" id="{ADB5AA55-192A-3E49-951A-D92262DFCFFE}"/>
                </a:ext>
              </a:extLst>
            </p:cNvPr>
            <p:cNvSpPr/>
            <p:nvPr/>
          </p:nvSpPr>
          <p:spPr>
            <a:xfrm>
              <a:off x="6643308" y="5742432"/>
              <a:ext cx="1264030" cy="1264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ose">
              <a:extLst>
                <a:ext uri="{FF2B5EF4-FFF2-40B4-BE49-F238E27FC236}">
                  <a16:creationId xmlns:a16="http://schemas.microsoft.com/office/drawing/2014/main" id="{2C59A6C5-8FFB-1543-A9FF-D400BA870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8123" y="5917247"/>
              <a:ext cx="914400" cy="914400"/>
            </a:xfrm>
            <a:prstGeom prst="rect">
              <a:avLst/>
            </a:prstGeom>
          </p:spPr>
        </p:pic>
      </p:grpSp>
      <p:grpSp>
        <p:nvGrpSpPr>
          <p:cNvPr id="9" name="Group 8">
            <a:extLst>
              <a:ext uri="{FF2B5EF4-FFF2-40B4-BE49-F238E27FC236}">
                <a16:creationId xmlns:a16="http://schemas.microsoft.com/office/drawing/2014/main" id="{351950E8-AB55-FB4A-8048-C1A3AD5893EF}"/>
              </a:ext>
            </a:extLst>
          </p:cNvPr>
          <p:cNvGrpSpPr/>
          <p:nvPr/>
        </p:nvGrpSpPr>
        <p:grpSpPr>
          <a:xfrm>
            <a:off x="15909545" y="6113366"/>
            <a:ext cx="1043431" cy="1043431"/>
            <a:chOff x="15641004" y="5896801"/>
            <a:chExt cx="1264030" cy="1264030"/>
          </a:xfrm>
        </p:grpSpPr>
        <p:sp>
          <p:nvSpPr>
            <p:cNvPr id="25" name="Oval 24">
              <a:extLst>
                <a:ext uri="{FF2B5EF4-FFF2-40B4-BE49-F238E27FC236}">
                  <a16:creationId xmlns:a16="http://schemas.microsoft.com/office/drawing/2014/main" id="{BBD1720F-8536-0543-A225-993874BC345B}"/>
                </a:ext>
              </a:extLst>
            </p:cNvPr>
            <p:cNvSpPr/>
            <p:nvPr/>
          </p:nvSpPr>
          <p:spPr>
            <a:xfrm>
              <a:off x="15641004" y="5896801"/>
              <a:ext cx="1264030" cy="126403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a:extLst>
                <a:ext uri="{FF2B5EF4-FFF2-40B4-BE49-F238E27FC236}">
                  <a16:creationId xmlns:a16="http://schemas.microsoft.com/office/drawing/2014/main" id="{6CB559D1-F21C-3E4E-A17E-315F64DACB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15819" y="6108192"/>
              <a:ext cx="914400" cy="914400"/>
            </a:xfrm>
            <a:prstGeom prst="rect">
              <a:avLst/>
            </a:prstGeom>
          </p:spPr>
        </p:pic>
      </p:grpSp>
    </p:spTree>
    <p:extLst>
      <p:ext uri="{BB962C8B-B14F-4D97-AF65-F5344CB8AC3E}">
        <p14:creationId xmlns:p14="http://schemas.microsoft.com/office/powerpoint/2010/main" val="40327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2401888" y="0"/>
            <a:ext cx="19583399"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THE ULTIMATE SOLUTION IN ROOF RESTORATION EXCLUSIVELY FROM AMERICAN WEATHERSTAR</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14</a:t>
              </a:fld>
              <a:endParaRPr lang="en-US" sz="2800" b="1" spc="200" dirty="0">
                <a:solidFill>
                  <a:schemeClr val="bg1"/>
                </a:solidFill>
              </a:endParaRPr>
            </a:p>
          </p:txBody>
        </p:sp>
      </p:grpSp>
    </p:spTree>
    <p:extLst>
      <p:ext uri="{BB962C8B-B14F-4D97-AF65-F5344CB8AC3E}">
        <p14:creationId xmlns:p14="http://schemas.microsoft.com/office/powerpoint/2010/main" val="147860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7ACC371-6F5C-2942-B4B5-7DB9135DD69E}"/>
              </a:ext>
            </a:extLst>
          </p:cNvPr>
          <p:cNvSpPr txBox="1"/>
          <p:nvPr/>
        </p:nvSpPr>
        <p:spPr>
          <a:xfrm>
            <a:off x="4344988" y="4133547"/>
            <a:ext cx="15659100" cy="1443152"/>
          </a:xfrm>
          <a:prstGeom prst="rect">
            <a:avLst/>
          </a:prstGeom>
          <a:noFill/>
        </p:spPr>
        <p:txBody>
          <a:bodyPr wrap="square" rtlCol="0">
            <a:spAutoFit/>
          </a:bodyPr>
          <a:lstStyle/>
          <a:p>
            <a:pPr algn="ctr">
              <a:lnSpc>
                <a:spcPct val="125000"/>
              </a:lnSpc>
            </a:pPr>
            <a:r>
              <a:rPr lang="en-US" sz="2400" dirty="0">
                <a:solidFill>
                  <a:srgbClr val="727272"/>
                </a:solidFill>
              </a:rPr>
              <a:t>The </a:t>
            </a:r>
            <a:r>
              <a:rPr lang="en-US" sz="2400" dirty="0" err="1">
                <a:solidFill>
                  <a:srgbClr val="727272"/>
                </a:solidFill>
              </a:rPr>
              <a:t>Ure</a:t>
            </a:r>
            <a:r>
              <a:rPr lang="en-US" sz="2400" dirty="0">
                <a:solidFill>
                  <a:srgbClr val="727272"/>
                </a:solidFill>
              </a:rPr>
              <a:t>-A-Sil system is proven to restore and protect flat roof surfaces. Combining a urethane base coat and a silicone top coat provides the ultimate level of strength, durability, reflectivity, and UV resistance. Companies of all sizes have used the </a:t>
            </a:r>
            <a:r>
              <a:rPr lang="en-US" sz="2400" dirty="0" err="1">
                <a:solidFill>
                  <a:srgbClr val="727272"/>
                </a:solidFill>
              </a:rPr>
              <a:t>Ure</a:t>
            </a:r>
            <a:r>
              <a:rPr lang="en-US" sz="2400" dirty="0">
                <a:solidFill>
                  <a:srgbClr val="727272"/>
                </a:solidFill>
              </a:rPr>
              <a:t>-A-Sil system to stop leaks, increase energy savings, cool their buildings, and improve their bottom lines.</a:t>
            </a:r>
          </a:p>
        </p:txBody>
      </p:sp>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15</a:t>
            </a:fld>
            <a:endParaRPr lang="en-US" sz="2400" b="1" dirty="0">
              <a:solidFill>
                <a:schemeClr val="bg1"/>
              </a:solidFill>
            </a:endParaRPr>
          </a:p>
        </p:txBody>
      </p:sp>
      <p:pic>
        <p:nvPicPr>
          <p:cNvPr id="8" name="Picture 7">
            <a:extLst>
              <a:ext uri="{FF2B5EF4-FFF2-40B4-BE49-F238E27FC236}">
                <a16:creationId xmlns:a16="http://schemas.microsoft.com/office/drawing/2014/main" id="{A124F373-74F3-169E-21B6-C7AF4BD5B6B6}"/>
              </a:ext>
            </a:extLst>
          </p:cNvPr>
          <p:cNvPicPr>
            <a:picLocks noChangeAspect="1"/>
          </p:cNvPicPr>
          <p:nvPr/>
        </p:nvPicPr>
        <p:blipFill>
          <a:blip r:embed="rId2"/>
          <a:stretch>
            <a:fillRect/>
          </a:stretch>
        </p:blipFill>
        <p:spPr>
          <a:xfrm>
            <a:off x="8522832" y="629920"/>
            <a:ext cx="7341510" cy="3657599"/>
          </a:xfrm>
          <a:prstGeom prst="rect">
            <a:avLst/>
          </a:prstGeom>
        </p:spPr>
      </p:pic>
      <p:pic>
        <p:nvPicPr>
          <p:cNvPr id="10" name="Picture 9" descr="A picture containing indoor, kitchenware, cooker, kitchen appliance&#10;&#10;Description automatically generated">
            <a:extLst>
              <a:ext uri="{FF2B5EF4-FFF2-40B4-BE49-F238E27FC236}">
                <a16:creationId xmlns:a16="http://schemas.microsoft.com/office/drawing/2014/main" id="{73456D49-A1E5-CF35-1259-013244712D0E}"/>
              </a:ext>
            </a:extLst>
          </p:cNvPr>
          <p:cNvPicPr>
            <a:picLocks noChangeAspect="1"/>
          </p:cNvPicPr>
          <p:nvPr/>
        </p:nvPicPr>
        <p:blipFill>
          <a:blip r:embed="rId3"/>
          <a:stretch>
            <a:fillRect/>
          </a:stretch>
        </p:blipFill>
        <p:spPr>
          <a:xfrm>
            <a:off x="7062787" y="6228080"/>
            <a:ext cx="10261600" cy="6858000"/>
          </a:xfrm>
          <a:prstGeom prst="rect">
            <a:avLst/>
          </a:prstGeom>
        </p:spPr>
      </p:pic>
    </p:spTree>
    <p:extLst>
      <p:ext uri="{BB962C8B-B14F-4D97-AF65-F5344CB8AC3E}">
        <p14:creationId xmlns:p14="http://schemas.microsoft.com/office/powerpoint/2010/main" val="29304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16</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68640"/>
            <a:ext cx="11506200" cy="617471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06199" cy="6172200"/>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3583193"/>
            <a:ext cx="9824780" cy="6025176"/>
            <a:chOff x="1092198" y="2934522"/>
            <a:chExt cx="9824780" cy="602517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8" y="4721678"/>
              <a:ext cx="9715500" cy="4238020"/>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Stop leaks and vastly improves performance</a:t>
              </a:r>
            </a:p>
            <a:p>
              <a:pPr marL="571500" indent="-571500">
                <a:lnSpc>
                  <a:spcPct val="142000"/>
                </a:lnSpc>
                <a:buClr>
                  <a:srgbClr val="727272"/>
                </a:buClr>
                <a:buFont typeface="Wingdings" pitchFamily="2" charset="2"/>
                <a:buChar char="§"/>
              </a:pPr>
              <a:r>
                <a:rPr lang="en-US" sz="2400" dirty="0">
                  <a:solidFill>
                    <a:srgbClr val="727272"/>
                  </a:solidFill>
                </a:rPr>
                <a:t>Costs significantly less than a total roof replacement</a:t>
              </a:r>
            </a:p>
            <a:p>
              <a:pPr marL="571500" indent="-571500">
                <a:lnSpc>
                  <a:spcPct val="142000"/>
                </a:lnSpc>
                <a:buClr>
                  <a:srgbClr val="727272"/>
                </a:buClr>
                <a:buFont typeface="Wingdings" pitchFamily="2" charset="2"/>
                <a:buChar char="§"/>
              </a:pPr>
              <a:r>
                <a:rPr lang="en-US" sz="2400" dirty="0">
                  <a:solidFill>
                    <a:srgbClr val="727272"/>
                  </a:solidFill>
                </a:rPr>
                <a:t>Substantially reduces maintenance and energy costs</a:t>
              </a:r>
            </a:p>
            <a:p>
              <a:pPr marL="571500" indent="-571500">
                <a:lnSpc>
                  <a:spcPct val="142000"/>
                </a:lnSpc>
                <a:buClr>
                  <a:srgbClr val="727272"/>
                </a:buClr>
                <a:buFont typeface="Wingdings" pitchFamily="2" charset="2"/>
                <a:buChar char="§"/>
              </a:pPr>
              <a:r>
                <a:rPr lang="en-US" sz="2400" dirty="0">
                  <a:solidFill>
                    <a:srgbClr val="727272"/>
                  </a:solidFill>
                </a:rPr>
                <a:t>Extends service life by restoring the existing roof membrane</a:t>
              </a:r>
            </a:p>
            <a:p>
              <a:pPr marL="571500" indent="-571500">
                <a:lnSpc>
                  <a:spcPct val="142000"/>
                </a:lnSpc>
                <a:buClr>
                  <a:srgbClr val="727272"/>
                </a:buClr>
                <a:buFont typeface="Wingdings" pitchFamily="2" charset="2"/>
                <a:buChar char="§"/>
              </a:pPr>
              <a:r>
                <a:rPr lang="en-US" sz="2400" dirty="0">
                  <a:solidFill>
                    <a:srgbClr val="727272"/>
                  </a:solidFill>
                </a:rPr>
                <a:t>Industry-leading UV stability, reflectivity, and durability</a:t>
              </a:r>
            </a:p>
            <a:p>
              <a:pPr marL="571500" indent="-571500">
                <a:lnSpc>
                  <a:spcPct val="142000"/>
                </a:lnSpc>
                <a:buClr>
                  <a:srgbClr val="727272"/>
                </a:buClr>
                <a:buFont typeface="Wingdings" pitchFamily="2" charset="2"/>
                <a:buChar char="§"/>
              </a:pPr>
              <a:r>
                <a:rPr lang="en-US" sz="2400" dirty="0">
                  <a:solidFill>
                    <a:srgbClr val="727272"/>
                  </a:solidFill>
                </a:rPr>
                <a:t>High-solids content, Low VOC, and environmentally safe</a:t>
              </a:r>
            </a:p>
            <a:p>
              <a:pPr marL="571500" indent="-571500">
                <a:lnSpc>
                  <a:spcPct val="142000"/>
                </a:lnSpc>
                <a:buClr>
                  <a:srgbClr val="727272"/>
                </a:buClr>
                <a:buFont typeface="Wingdings" pitchFamily="2" charset="2"/>
                <a:buChar char="§"/>
              </a:pPr>
              <a:r>
                <a:rPr lang="en-US" sz="2400" dirty="0">
                  <a:solidFill>
                    <a:srgbClr val="727272"/>
                  </a:solidFill>
                </a:rPr>
                <a:t>Long-term warranty options available</a:t>
              </a:r>
            </a:p>
            <a:p>
              <a:pPr marL="571500" indent="-571500">
                <a:lnSpc>
                  <a:spcPct val="142000"/>
                </a:lnSpc>
                <a:buClr>
                  <a:srgbClr val="727272"/>
                </a:buClr>
                <a:buFont typeface="Wingdings" pitchFamily="2" charset="2"/>
                <a:buChar char="§"/>
              </a:pPr>
              <a:r>
                <a:rPr lang="en-US" sz="2400" dirty="0">
                  <a:solidFill>
                    <a:srgbClr val="727272"/>
                  </a:solidFill>
                </a:rPr>
                <a:t>Provides minimal interruption to business</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6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grpSp>
        <p:nvGrpSpPr>
          <p:cNvPr id="17" name="Group 16">
            <a:extLst>
              <a:ext uri="{FF2B5EF4-FFF2-40B4-BE49-F238E27FC236}">
                <a16:creationId xmlns:a16="http://schemas.microsoft.com/office/drawing/2014/main" id="{5090A5CB-2F7A-8943-B947-2417D32B7485}"/>
              </a:ext>
            </a:extLst>
          </p:cNvPr>
          <p:cNvGrpSpPr/>
          <p:nvPr/>
        </p:nvGrpSpPr>
        <p:grpSpPr>
          <a:xfrm>
            <a:off x="5001737" y="3681307"/>
            <a:ext cx="3410901" cy="3980801"/>
            <a:chOff x="2401888" y="3827408"/>
            <a:chExt cx="3410901" cy="3980801"/>
          </a:xfrm>
        </p:grpSpPr>
        <p:pic>
          <p:nvPicPr>
            <p:cNvPr id="10" name="Picture 9">
              <a:extLst>
                <a:ext uri="{FF2B5EF4-FFF2-40B4-BE49-F238E27FC236}">
                  <a16:creationId xmlns:a16="http://schemas.microsoft.com/office/drawing/2014/main" id="{E7E637B5-0475-9640-A252-DE9F08611B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1888" y="3827408"/>
              <a:ext cx="3410901" cy="3410901"/>
            </a:xfrm>
            <a:prstGeom prst="ellipse">
              <a:avLst/>
            </a:prstGeom>
          </p:spPr>
        </p:pic>
        <p:sp>
          <p:nvSpPr>
            <p:cNvPr id="3" name="Rectangle 2">
              <a:extLst>
                <a:ext uri="{FF2B5EF4-FFF2-40B4-BE49-F238E27FC236}">
                  <a16:creationId xmlns:a16="http://schemas.microsoft.com/office/drawing/2014/main" id="{5E432054-DF58-864F-99C6-FFEEEDCC3593}"/>
                </a:ext>
              </a:extLst>
            </p:cNvPr>
            <p:cNvSpPr/>
            <p:nvPr/>
          </p:nvSpPr>
          <p:spPr>
            <a:xfrm>
              <a:off x="2686900" y="7376351"/>
              <a:ext cx="2840877" cy="431858"/>
            </a:xfrm>
            <a:prstGeom prst="rect">
              <a:avLst/>
            </a:prstGeom>
          </p:spPr>
          <p:txBody>
            <a:bodyPr wrap="none">
              <a:spAutoFit/>
            </a:bodyPr>
            <a:lstStyle/>
            <a:p>
              <a:pPr algn="ctr">
                <a:lnSpc>
                  <a:spcPct val="125000"/>
                </a:lnSpc>
              </a:pPr>
              <a:r>
                <a:rPr lang="en-US" sz="2400" b="1" spc="300" dirty="0">
                  <a:solidFill>
                    <a:srgbClr val="727272"/>
                  </a:solidFill>
                </a:rPr>
                <a:t>MODIFIED BITUMEN</a:t>
              </a:r>
            </a:p>
          </p:txBody>
        </p:sp>
      </p:grpSp>
      <p:grpSp>
        <p:nvGrpSpPr>
          <p:cNvPr id="11" name="Group 10">
            <a:extLst>
              <a:ext uri="{FF2B5EF4-FFF2-40B4-BE49-F238E27FC236}">
                <a16:creationId xmlns:a16="http://schemas.microsoft.com/office/drawing/2014/main" id="{DD1CB6D5-AB4A-2A4D-BDCB-536CBF329A92}"/>
              </a:ext>
            </a:extLst>
          </p:cNvPr>
          <p:cNvGrpSpPr/>
          <p:nvPr/>
        </p:nvGrpSpPr>
        <p:grpSpPr>
          <a:xfrm>
            <a:off x="10488137" y="3681307"/>
            <a:ext cx="3410901" cy="3980801"/>
            <a:chOff x="8554087" y="3827408"/>
            <a:chExt cx="3410901" cy="3980801"/>
          </a:xfrm>
        </p:grpSpPr>
        <p:pic>
          <p:nvPicPr>
            <p:cNvPr id="12" name="Picture 11">
              <a:extLst>
                <a:ext uri="{FF2B5EF4-FFF2-40B4-BE49-F238E27FC236}">
                  <a16:creationId xmlns:a16="http://schemas.microsoft.com/office/drawing/2014/main" id="{4059253E-8269-E14B-9D8A-2956326C68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54087" y="3827408"/>
              <a:ext cx="3410901" cy="3410901"/>
            </a:xfrm>
            <a:prstGeom prst="ellipse">
              <a:avLst/>
            </a:prstGeom>
          </p:spPr>
        </p:pic>
        <p:sp>
          <p:nvSpPr>
            <p:cNvPr id="22" name="Rectangle 21">
              <a:extLst>
                <a:ext uri="{FF2B5EF4-FFF2-40B4-BE49-F238E27FC236}">
                  <a16:creationId xmlns:a16="http://schemas.microsoft.com/office/drawing/2014/main" id="{0B437C1A-841D-BB43-BCD9-EC0C85B63962}"/>
                </a:ext>
              </a:extLst>
            </p:cNvPr>
            <p:cNvSpPr/>
            <p:nvPr/>
          </p:nvSpPr>
          <p:spPr>
            <a:xfrm>
              <a:off x="9795958" y="7376351"/>
              <a:ext cx="927160" cy="431858"/>
            </a:xfrm>
            <a:prstGeom prst="rect">
              <a:avLst/>
            </a:prstGeom>
          </p:spPr>
          <p:txBody>
            <a:bodyPr wrap="none">
              <a:spAutoFit/>
            </a:bodyPr>
            <a:lstStyle/>
            <a:p>
              <a:pPr algn="ctr">
                <a:lnSpc>
                  <a:spcPct val="125000"/>
                </a:lnSpc>
              </a:pPr>
              <a:r>
                <a:rPr lang="en-US" sz="2400" b="1" spc="300" dirty="0">
                  <a:solidFill>
                    <a:srgbClr val="727272"/>
                  </a:solidFill>
                </a:rPr>
                <a:t>EPDM</a:t>
              </a:r>
            </a:p>
          </p:txBody>
        </p:sp>
      </p:grpSp>
      <p:grpSp>
        <p:nvGrpSpPr>
          <p:cNvPr id="9" name="Group 8">
            <a:extLst>
              <a:ext uri="{FF2B5EF4-FFF2-40B4-BE49-F238E27FC236}">
                <a16:creationId xmlns:a16="http://schemas.microsoft.com/office/drawing/2014/main" id="{C158501C-0264-DB4E-A2BB-CBC7D246F623}"/>
              </a:ext>
            </a:extLst>
          </p:cNvPr>
          <p:cNvGrpSpPr/>
          <p:nvPr/>
        </p:nvGrpSpPr>
        <p:grpSpPr>
          <a:xfrm>
            <a:off x="15950247" y="3681307"/>
            <a:ext cx="3410901" cy="4068610"/>
            <a:chOff x="15513348" y="3827597"/>
            <a:chExt cx="3410901" cy="4068610"/>
          </a:xfrm>
        </p:grpSpPr>
        <p:pic>
          <p:nvPicPr>
            <p:cNvPr id="13" name="Picture 12">
              <a:extLst>
                <a:ext uri="{FF2B5EF4-FFF2-40B4-BE49-F238E27FC236}">
                  <a16:creationId xmlns:a16="http://schemas.microsoft.com/office/drawing/2014/main" id="{238BE765-2F60-9846-A936-49C1F56452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13348" y="3827597"/>
              <a:ext cx="3410901" cy="3410712"/>
            </a:xfrm>
            <a:prstGeom prst="ellipse">
              <a:avLst/>
            </a:prstGeom>
          </p:spPr>
        </p:pic>
        <p:sp>
          <p:nvSpPr>
            <p:cNvPr id="23" name="Rectangle 22">
              <a:extLst>
                <a:ext uri="{FF2B5EF4-FFF2-40B4-BE49-F238E27FC236}">
                  <a16:creationId xmlns:a16="http://schemas.microsoft.com/office/drawing/2014/main" id="{FB38ED3C-B36C-7744-93EF-7030F730F48D}"/>
                </a:ext>
              </a:extLst>
            </p:cNvPr>
            <p:cNvSpPr/>
            <p:nvPr/>
          </p:nvSpPr>
          <p:spPr>
            <a:xfrm>
              <a:off x="15641604" y="7376385"/>
              <a:ext cx="3154390" cy="519822"/>
            </a:xfrm>
            <a:prstGeom prst="rect">
              <a:avLst/>
            </a:prstGeom>
          </p:spPr>
          <p:txBody>
            <a:bodyPr wrap="none">
              <a:spAutoFit/>
            </a:bodyPr>
            <a:lstStyle/>
            <a:p>
              <a:pPr algn="ctr">
                <a:lnSpc>
                  <a:spcPct val="125000"/>
                </a:lnSpc>
              </a:pPr>
              <a:r>
                <a:rPr lang="en-US" sz="2400" b="1" spc="300" dirty="0">
                  <a:solidFill>
                    <a:srgbClr val="727272"/>
                  </a:solidFill>
                </a:rPr>
                <a:t>SMOOTH BUILT-UP</a:t>
              </a:r>
            </a:p>
          </p:txBody>
        </p:sp>
      </p:grpSp>
      <p:grpSp>
        <p:nvGrpSpPr>
          <p:cNvPr id="18" name="Group 17">
            <a:extLst>
              <a:ext uri="{FF2B5EF4-FFF2-40B4-BE49-F238E27FC236}">
                <a16:creationId xmlns:a16="http://schemas.microsoft.com/office/drawing/2014/main" id="{7E4E784F-41ED-E346-AE1A-4F296EEA22CD}"/>
              </a:ext>
            </a:extLst>
          </p:cNvPr>
          <p:cNvGrpSpPr/>
          <p:nvPr/>
        </p:nvGrpSpPr>
        <p:grpSpPr>
          <a:xfrm>
            <a:off x="7887177" y="8235972"/>
            <a:ext cx="3410901" cy="3980801"/>
            <a:chOff x="2401888" y="8353498"/>
            <a:chExt cx="3410901" cy="3980801"/>
          </a:xfrm>
        </p:grpSpPr>
        <p:pic>
          <p:nvPicPr>
            <p:cNvPr id="20" name="Picture 19">
              <a:extLst>
                <a:ext uri="{FF2B5EF4-FFF2-40B4-BE49-F238E27FC236}">
                  <a16:creationId xmlns:a16="http://schemas.microsoft.com/office/drawing/2014/main" id="{4C13B52E-09D3-4546-92F8-95FEF406DF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01888" y="8353498"/>
              <a:ext cx="3410901" cy="3410901"/>
            </a:xfrm>
            <a:prstGeom prst="ellipse">
              <a:avLst/>
            </a:prstGeom>
          </p:spPr>
        </p:pic>
        <p:sp>
          <p:nvSpPr>
            <p:cNvPr id="24" name="Rectangle 23">
              <a:extLst>
                <a:ext uri="{FF2B5EF4-FFF2-40B4-BE49-F238E27FC236}">
                  <a16:creationId xmlns:a16="http://schemas.microsoft.com/office/drawing/2014/main" id="{3246641E-D712-F047-B637-2A8808808BCD}"/>
                </a:ext>
              </a:extLst>
            </p:cNvPr>
            <p:cNvSpPr/>
            <p:nvPr/>
          </p:nvSpPr>
          <p:spPr>
            <a:xfrm>
              <a:off x="3280618" y="11902441"/>
              <a:ext cx="1653440" cy="431858"/>
            </a:xfrm>
            <a:prstGeom prst="rect">
              <a:avLst/>
            </a:prstGeom>
          </p:spPr>
          <p:txBody>
            <a:bodyPr wrap="none">
              <a:spAutoFit/>
            </a:bodyPr>
            <a:lstStyle/>
            <a:p>
              <a:pPr algn="ctr">
                <a:lnSpc>
                  <a:spcPct val="125000"/>
                </a:lnSpc>
              </a:pPr>
              <a:r>
                <a:rPr lang="en-US" sz="2400" b="1" spc="300" dirty="0">
                  <a:solidFill>
                    <a:srgbClr val="727272"/>
                  </a:solidFill>
                </a:rPr>
                <a:t>SINGLE-PLY</a:t>
              </a:r>
            </a:p>
          </p:txBody>
        </p:sp>
      </p:grpSp>
      <p:grpSp>
        <p:nvGrpSpPr>
          <p:cNvPr id="16" name="Group 15">
            <a:extLst>
              <a:ext uri="{FF2B5EF4-FFF2-40B4-BE49-F238E27FC236}">
                <a16:creationId xmlns:a16="http://schemas.microsoft.com/office/drawing/2014/main" id="{254D71C8-4782-E949-A897-59041A703A86}"/>
              </a:ext>
            </a:extLst>
          </p:cNvPr>
          <p:cNvGrpSpPr/>
          <p:nvPr/>
        </p:nvGrpSpPr>
        <p:grpSpPr>
          <a:xfrm>
            <a:off x="13373576" y="8235972"/>
            <a:ext cx="3410901" cy="4023731"/>
            <a:chOff x="8554086" y="8353498"/>
            <a:chExt cx="3410901" cy="4023731"/>
          </a:xfrm>
        </p:grpSpPr>
        <p:pic>
          <p:nvPicPr>
            <p:cNvPr id="21" name="Picture 20">
              <a:extLst>
                <a:ext uri="{FF2B5EF4-FFF2-40B4-BE49-F238E27FC236}">
                  <a16:creationId xmlns:a16="http://schemas.microsoft.com/office/drawing/2014/main" id="{7A010A7F-8933-4541-A75B-947AA7AA509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54086" y="8353498"/>
              <a:ext cx="3410901" cy="3410901"/>
            </a:xfrm>
            <a:prstGeom prst="ellipse">
              <a:avLst/>
            </a:prstGeom>
          </p:spPr>
        </p:pic>
        <p:sp>
          <p:nvSpPr>
            <p:cNvPr id="25" name="Rectangle 24">
              <a:extLst>
                <a:ext uri="{FF2B5EF4-FFF2-40B4-BE49-F238E27FC236}">
                  <a16:creationId xmlns:a16="http://schemas.microsoft.com/office/drawing/2014/main" id="{E3E446D6-B296-B940-9535-E79C23AAA37E}"/>
                </a:ext>
              </a:extLst>
            </p:cNvPr>
            <p:cNvSpPr/>
            <p:nvPr/>
          </p:nvSpPr>
          <p:spPr>
            <a:xfrm>
              <a:off x="9236460" y="11902441"/>
              <a:ext cx="2046150" cy="474788"/>
            </a:xfrm>
            <a:prstGeom prst="rect">
              <a:avLst/>
            </a:prstGeom>
          </p:spPr>
          <p:txBody>
            <a:bodyPr wrap="none">
              <a:spAutoFit/>
            </a:bodyPr>
            <a:lstStyle/>
            <a:p>
              <a:pPr algn="ctr">
                <a:lnSpc>
                  <a:spcPct val="125000"/>
                </a:lnSpc>
              </a:pPr>
              <a:r>
                <a:rPr lang="en-US" sz="2400" b="1" spc="300" dirty="0">
                  <a:solidFill>
                    <a:srgbClr val="727272"/>
                  </a:solidFill>
                </a:rPr>
                <a:t>SPRAY FOAM</a:t>
              </a:r>
            </a:p>
          </p:txBody>
        </p:sp>
      </p:grpSp>
      <p:grpSp>
        <p:nvGrpSpPr>
          <p:cNvPr id="26" name="Group 25">
            <a:extLst>
              <a:ext uri="{FF2B5EF4-FFF2-40B4-BE49-F238E27FC236}">
                <a16:creationId xmlns:a16="http://schemas.microsoft.com/office/drawing/2014/main" id="{E1868DB7-3B63-7A48-A0CB-C9DF27875592}"/>
              </a:ext>
            </a:extLst>
          </p:cNvPr>
          <p:cNvGrpSpPr/>
          <p:nvPr/>
        </p:nvGrpSpPr>
        <p:grpSpPr>
          <a:xfrm>
            <a:off x="6033292" y="1697340"/>
            <a:ext cx="12320590" cy="1298058"/>
            <a:chOff x="6033292" y="1932122"/>
            <a:chExt cx="12320590" cy="1298058"/>
          </a:xfrm>
        </p:grpSpPr>
        <p:sp>
          <p:nvSpPr>
            <p:cNvPr id="28" name="Subtitle 2">
              <a:extLst>
                <a:ext uri="{FF2B5EF4-FFF2-40B4-BE49-F238E27FC236}">
                  <a16:creationId xmlns:a16="http://schemas.microsoft.com/office/drawing/2014/main" id="{3561F206-3899-4E41-A738-A0EB23F54877}"/>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SUITABLE ROOF SURFACES</a:t>
              </a:r>
            </a:p>
          </p:txBody>
        </p:sp>
        <p:cxnSp>
          <p:nvCxnSpPr>
            <p:cNvPr id="29" name="Straight Connector 28">
              <a:extLst>
                <a:ext uri="{FF2B5EF4-FFF2-40B4-BE49-F238E27FC236}">
                  <a16:creationId xmlns:a16="http://schemas.microsoft.com/office/drawing/2014/main" id="{3F1984CE-C36E-E341-9AB6-AB381C1C716E}"/>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681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7084081"/>
            <a:ext cx="11506199"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18</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68640"/>
            <a:ext cx="11506199"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1: SURFACE PREPARATION</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 products are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19</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75752" y="4434933"/>
            <a:ext cx="10064695" cy="3922805"/>
            <a:chOff x="1092198" y="2934522"/>
            <a:chExt cx="10064695" cy="392280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5416" cy="2135649"/>
            </a:xfrm>
            <a:prstGeom prst="rect">
              <a:avLst/>
            </a:prstGeom>
            <a:noFill/>
          </p:spPr>
          <p:txBody>
            <a:bodyPr wrap="square" rtlCol="0">
              <a:spAutoFit/>
            </a:bodyPr>
            <a:lstStyle/>
            <a:p>
              <a:pPr>
                <a:lnSpc>
                  <a:spcPct val="125000"/>
                </a:lnSpc>
              </a:pPr>
              <a:r>
                <a:rPr lang="en-US" sz="3600" b="1" spc="300" dirty="0">
                  <a:solidFill>
                    <a:srgbClr val="727272"/>
                  </a:solidFill>
                </a:rPr>
                <a:t>STEP 2: PREPARATION FOR COATINGS</a:t>
              </a:r>
            </a:p>
            <a:p>
              <a:pPr>
                <a:lnSpc>
                  <a:spcPct val="125000"/>
                </a:lnSpc>
              </a:pPr>
              <a:endParaRPr lang="en-US" sz="2400" dirty="0">
                <a:solidFill>
                  <a:srgbClr val="727272"/>
                </a:solidFill>
              </a:endParaRPr>
            </a:p>
            <a:p>
              <a:pPr lvl="0">
                <a:lnSpc>
                  <a:spcPct val="125000"/>
                </a:lnSpc>
              </a:pPr>
              <a:r>
                <a:rPr lang="en-US" sz="2400" dirty="0">
                  <a:solidFill>
                    <a:srgbClr val="727272"/>
                  </a:solidFill>
                </a:rPr>
                <a:t>Next, seams and flashing details are coated with a thick “rubber-like” mastic to help withstand the expansion and contraction of the roof structure.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a:extLst>
              <a:ext uri="{FF2B5EF4-FFF2-40B4-BE49-F238E27FC236}">
                <a16:creationId xmlns:a16="http://schemas.microsoft.com/office/drawing/2014/main" id="{E2E1D580-581A-954E-AB92-FB7B914692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68640"/>
            <a:ext cx="11506199" cy="6174719"/>
          </a:xfrm>
          <a:prstGeom prst="rect">
            <a:avLst/>
          </a:prstGeom>
        </p:spPr>
      </p:pic>
      <p:pic>
        <p:nvPicPr>
          <p:cNvPr id="12" name="Picture Placeholder 9">
            <a:extLst>
              <a:ext uri="{FF2B5EF4-FFF2-40B4-BE49-F238E27FC236}">
                <a16:creationId xmlns:a16="http://schemas.microsoft.com/office/drawing/2014/main" id="{668469D0-616E-FA4F-9217-63CEB944CA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4081"/>
            <a:ext cx="11506198" cy="6174719"/>
          </a:xfrm>
          <a:prstGeom prst="rect">
            <a:avLst/>
          </a:prstGeom>
        </p:spPr>
      </p:pic>
    </p:spTree>
    <p:extLst>
      <p:ext uri="{BB962C8B-B14F-4D97-AF65-F5344CB8AC3E}">
        <p14:creationId xmlns:p14="http://schemas.microsoft.com/office/powerpoint/2010/main" val="41841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1C2A3F4-097C-FA4D-BF46-5F53537723E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a:ext>
            </a:extLst>
          </a:blip>
          <a:srcRect l="-277"/>
          <a:stretch/>
        </p:blipFill>
        <p:spPr>
          <a:xfrm>
            <a:off x="148431" y="740649"/>
            <a:ext cx="24090312" cy="9104312"/>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p:spPr>
      </p:pic>
      <p:sp>
        <p:nvSpPr>
          <p:cNvPr id="2" name="Rectangle 1">
            <a:extLst>
              <a:ext uri="{FF2B5EF4-FFF2-40B4-BE49-F238E27FC236}">
                <a16:creationId xmlns:a16="http://schemas.microsoft.com/office/drawing/2014/main" id="{48EDABF7-2056-0F43-8AB1-E18C1DDC7A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849897-A23F-ED48-B9B5-F790F05D90B0}"/>
              </a:ext>
            </a:extLst>
          </p:cNvPr>
          <p:cNvSpPr txBox="1"/>
          <p:nvPr/>
        </p:nvSpPr>
        <p:spPr>
          <a:xfrm>
            <a:off x="458788" y="12822382"/>
            <a:ext cx="6629400" cy="523220"/>
          </a:xfrm>
          <a:prstGeom prst="rect">
            <a:avLst/>
          </a:prstGeom>
          <a:noFill/>
        </p:spPr>
        <p:txBody>
          <a:bodyPr wrap="square" rtlCol="0">
            <a:spAutoFit/>
          </a:bodyPr>
          <a:lstStyle/>
          <a:p>
            <a:r>
              <a:rPr lang="en-US" sz="2800" b="1" dirty="0">
                <a:solidFill>
                  <a:schemeClr val="bg1"/>
                </a:solidFill>
              </a:rPr>
              <a:t>www.americanweatherstar.com</a:t>
            </a:r>
          </a:p>
        </p:txBody>
      </p:sp>
      <p:sp>
        <p:nvSpPr>
          <p:cNvPr id="9" name="TextBox 8">
            <a:extLst>
              <a:ext uri="{FF2B5EF4-FFF2-40B4-BE49-F238E27FC236}">
                <a16:creationId xmlns:a16="http://schemas.microsoft.com/office/drawing/2014/main" id="{172DEDE1-D426-D448-AF32-72FD2BEB71E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2</a:t>
            </a:fld>
            <a:endParaRPr lang="en-US" sz="2400" b="1" dirty="0">
              <a:solidFill>
                <a:schemeClr val="bg1"/>
              </a:solidFill>
            </a:endParaRPr>
          </a:p>
        </p:txBody>
      </p:sp>
      <p:grpSp>
        <p:nvGrpSpPr>
          <p:cNvPr id="3" name="Group 2">
            <a:extLst>
              <a:ext uri="{FF2B5EF4-FFF2-40B4-BE49-F238E27FC236}">
                <a16:creationId xmlns:a16="http://schemas.microsoft.com/office/drawing/2014/main" id="{04F141EB-545C-3E47-AA7F-DFF3A322D8D2}"/>
              </a:ext>
            </a:extLst>
          </p:cNvPr>
          <p:cNvGrpSpPr/>
          <p:nvPr/>
        </p:nvGrpSpPr>
        <p:grpSpPr>
          <a:xfrm>
            <a:off x="2401883" y="7921905"/>
            <a:ext cx="11981381" cy="3800195"/>
            <a:chOff x="2401883" y="7402916"/>
            <a:chExt cx="11981381" cy="3800195"/>
          </a:xfrm>
        </p:grpSpPr>
        <p:sp>
          <p:nvSpPr>
            <p:cNvPr id="22" name="TextBox 21">
              <a:extLst>
                <a:ext uri="{FF2B5EF4-FFF2-40B4-BE49-F238E27FC236}">
                  <a16:creationId xmlns:a16="http://schemas.microsoft.com/office/drawing/2014/main" id="{97ACC371-6F5C-2942-B4B5-7DB9135DD69E}"/>
                </a:ext>
              </a:extLst>
            </p:cNvPr>
            <p:cNvSpPr txBox="1"/>
            <p:nvPr/>
          </p:nvSpPr>
          <p:spPr>
            <a:xfrm>
              <a:off x="2401883" y="9871721"/>
              <a:ext cx="11981381" cy="1331390"/>
            </a:xfrm>
            <a:prstGeom prst="rect">
              <a:avLst/>
            </a:prstGeom>
            <a:noFill/>
          </p:spPr>
          <p:txBody>
            <a:bodyPr wrap="square" rtlCol="0">
              <a:spAutoFit/>
            </a:bodyPr>
            <a:lstStyle/>
            <a:p>
              <a:pPr>
                <a:lnSpc>
                  <a:spcPct val="114000"/>
                </a:lnSpc>
              </a:pPr>
              <a:r>
                <a:rPr lang="en-US" sz="2400" dirty="0">
                  <a:solidFill>
                    <a:srgbClr val="727272"/>
                  </a:solidFill>
                </a:rPr>
                <a:t>Founded in 2004, American WeatherStar is an established leader in the commercial roofing industry. Based in Mobile, Alabama, we are a full-line supplier of high-quality, energy-efficient, fluid-applied roof restoration systems and products for flat and metal roofs. </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2401884" y="7402916"/>
              <a:ext cx="9753598" cy="1692925"/>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C2340"/>
                  </a:solidFill>
                </a:rPr>
                <a:t>ABOUT AMERICAN WEATHERSTAR</a:t>
              </a:r>
            </a:p>
          </p:txBody>
        </p:sp>
        <p:cxnSp>
          <p:nvCxnSpPr>
            <p:cNvPr id="8" name="Straight Connector 7">
              <a:extLst>
                <a:ext uri="{FF2B5EF4-FFF2-40B4-BE49-F238E27FC236}">
                  <a16:creationId xmlns:a16="http://schemas.microsoft.com/office/drawing/2014/main" id="{6A614498-E986-6B49-AB59-8C6B9E4E30D1}"/>
                </a:ext>
              </a:extLst>
            </p:cNvPr>
            <p:cNvCxnSpPr>
              <a:cxnSpLocks/>
            </p:cNvCxnSpPr>
            <p:nvPr/>
          </p:nvCxnSpPr>
          <p:spPr>
            <a:xfrm rot="16200000">
              <a:off x="2692269" y="9230888"/>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5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9" y="7084081"/>
            <a:ext cx="11506198"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20</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68640"/>
            <a:ext cx="11506199"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434933"/>
            <a:ext cx="10066582" cy="4846135"/>
            <a:chOff x="1092198" y="2934522"/>
            <a:chExt cx="10066582"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7303" cy="3058979"/>
            </a:xfrm>
            <a:prstGeom prst="rect">
              <a:avLst/>
            </a:prstGeom>
            <a:noFill/>
          </p:spPr>
          <p:txBody>
            <a:bodyPr wrap="square" rtlCol="0">
              <a:spAutoFit/>
            </a:bodyPr>
            <a:lstStyle/>
            <a:p>
              <a:pPr>
                <a:lnSpc>
                  <a:spcPct val="125000"/>
                </a:lnSpc>
              </a:pPr>
              <a:r>
                <a:rPr lang="en-US" sz="3600" b="1" spc="300" dirty="0">
                  <a:solidFill>
                    <a:srgbClr val="727272"/>
                  </a:solidFill>
                </a:rPr>
                <a:t>STEP 3: BASE COAT APPLICATION</a:t>
              </a:r>
            </a:p>
            <a:p>
              <a:pPr>
                <a:lnSpc>
                  <a:spcPct val="125000"/>
                </a:lnSpc>
              </a:pPr>
              <a:endParaRPr lang="en-US" sz="2400" dirty="0">
                <a:solidFill>
                  <a:srgbClr val="727272"/>
                </a:solidFill>
              </a:endParaRPr>
            </a:p>
            <a:p>
              <a:pPr>
                <a:lnSpc>
                  <a:spcPct val="125000"/>
                </a:lnSpc>
              </a:pPr>
              <a:r>
                <a:rPr lang="en-US" sz="2400" dirty="0">
                  <a:solidFill>
                    <a:srgbClr val="727272"/>
                  </a:solidFill>
                </a:rPr>
                <a:t>Once all details have been addressed, a base coat of High-Solids 412 is then applied to the roof. This layer will provide the system with a durable, flexible, waterproof membrane capable of withstanding the natural expansion and contraction (thermal cycling) of the roof structure.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9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21</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68640"/>
            <a:ext cx="11506198" cy="617471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4081"/>
            <a:ext cx="11506198"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3275752"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4: TOP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Once the base coat fully cures, a top coat of High-Solids Silicone 412 is then applied to form a seamless, watertight, membrane that provides industry-leading UV protection, reflectivity, and resistance to ponding water.</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5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994C88D-AC66-B544-BE95-171031165FAB}"/>
              </a:ext>
            </a:extLst>
          </p:cNvPr>
          <p:cNvSpPr txBox="1">
            <a:spLocks/>
          </p:cNvSpPr>
          <p:nvPr/>
        </p:nvSpPr>
        <p:spPr>
          <a:xfrm>
            <a:off x="6033292" y="1417765"/>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VIEW VIDEO</a:t>
            </a:r>
          </a:p>
        </p:txBody>
      </p:sp>
      <p:sp>
        <p:nvSpPr>
          <p:cNvPr id="6" name="Rectangle 5">
            <a:extLst>
              <a:ext uri="{FF2B5EF4-FFF2-40B4-BE49-F238E27FC236}">
                <a16:creationId xmlns:a16="http://schemas.microsoft.com/office/drawing/2014/main" id="{B8353BCF-F2F9-0F45-9660-020299F39A24}"/>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E30A59-7389-034F-B6AF-A0F542BE4C3B}"/>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22</a:t>
            </a:fld>
            <a:endParaRPr lang="en-US" sz="2400" b="1" dirty="0">
              <a:solidFill>
                <a:schemeClr val="bg1"/>
              </a:solidFill>
            </a:endParaRPr>
          </a:p>
        </p:txBody>
      </p:sp>
      <p:pic>
        <p:nvPicPr>
          <p:cNvPr id="8" name="Picture 7" descr="A picture containing person, outdoor, sport&#10;&#10;Description automatically generated">
            <a:hlinkClick r:id="rId2"/>
            <a:extLst>
              <a:ext uri="{FF2B5EF4-FFF2-40B4-BE49-F238E27FC236}">
                <a16:creationId xmlns:a16="http://schemas.microsoft.com/office/drawing/2014/main" id="{5C26E2DB-638B-D444-B07A-938CBAA41980}"/>
              </a:ext>
            </a:extLst>
          </p:cNvPr>
          <p:cNvPicPr>
            <a:picLocks noChangeAspect="1"/>
          </p:cNvPicPr>
          <p:nvPr/>
        </p:nvPicPr>
        <p:blipFill>
          <a:blip r:embed="rId3"/>
          <a:stretch>
            <a:fillRect/>
          </a:stretch>
        </p:blipFill>
        <p:spPr>
          <a:xfrm>
            <a:off x="4065587" y="3154235"/>
            <a:ext cx="16256000" cy="9144000"/>
          </a:xfrm>
          <a:prstGeom prst="rect">
            <a:avLst/>
          </a:prstGeom>
        </p:spPr>
      </p:pic>
    </p:spTree>
    <p:extLst>
      <p:ext uri="{BB962C8B-B14F-4D97-AF65-F5344CB8AC3E}">
        <p14:creationId xmlns:p14="http://schemas.microsoft.com/office/powerpoint/2010/main" val="10727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90CBD-C8B7-8343-B367-D7DAFED5358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24B138-9A8A-BE44-A8C5-3602A8F2718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23</a:t>
            </a:fld>
            <a:endParaRPr lang="en-US" sz="2400" b="1" dirty="0">
              <a:solidFill>
                <a:schemeClr val="bg1"/>
              </a:solidFill>
            </a:endParaRPr>
          </a:p>
        </p:txBody>
      </p:sp>
      <p:pic>
        <p:nvPicPr>
          <p:cNvPr id="14" name="Picture 13">
            <a:extLst>
              <a:ext uri="{FF2B5EF4-FFF2-40B4-BE49-F238E27FC236}">
                <a16:creationId xmlns:a16="http://schemas.microsoft.com/office/drawing/2014/main" id="{51E57A0F-2284-6E44-AC47-6B8C4F7D0A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5371" y="5871644"/>
            <a:ext cx="2069900" cy="2069900"/>
          </a:xfrm>
          <a:prstGeom prst="rect">
            <a:avLst/>
          </a:prstGeom>
        </p:spPr>
      </p:pic>
      <p:pic>
        <p:nvPicPr>
          <p:cNvPr id="20" name="Picture 19">
            <a:extLst>
              <a:ext uri="{FF2B5EF4-FFF2-40B4-BE49-F238E27FC236}">
                <a16:creationId xmlns:a16="http://schemas.microsoft.com/office/drawing/2014/main" id="{EA3C1E23-A346-8348-B9B4-9096731363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3012" y="5651625"/>
            <a:ext cx="2509939" cy="2509939"/>
          </a:xfrm>
          <a:prstGeom prst="rect">
            <a:avLst/>
          </a:prstGeom>
        </p:spPr>
      </p:pic>
      <p:pic>
        <p:nvPicPr>
          <p:cNvPr id="22" name="Picture 21">
            <a:extLst>
              <a:ext uri="{FF2B5EF4-FFF2-40B4-BE49-F238E27FC236}">
                <a16:creationId xmlns:a16="http://schemas.microsoft.com/office/drawing/2014/main" id="{5F3A75D3-9F87-9244-9FEB-6052638BF4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5168" y="5593378"/>
            <a:ext cx="2626432" cy="2626432"/>
          </a:xfrm>
          <a:prstGeom prst="rect">
            <a:avLst/>
          </a:prstGeom>
        </p:spPr>
      </p:pic>
      <p:grpSp>
        <p:nvGrpSpPr>
          <p:cNvPr id="26" name="Group 25">
            <a:extLst>
              <a:ext uri="{FF2B5EF4-FFF2-40B4-BE49-F238E27FC236}">
                <a16:creationId xmlns:a16="http://schemas.microsoft.com/office/drawing/2014/main" id="{9AE25E9F-8B7F-034B-B280-D38FE6013580}"/>
              </a:ext>
            </a:extLst>
          </p:cNvPr>
          <p:cNvGrpSpPr/>
          <p:nvPr/>
        </p:nvGrpSpPr>
        <p:grpSpPr>
          <a:xfrm>
            <a:off x="4344988" y="1932122"/>
            <a:ext cx="15659100" cy="1298058"/>
            <a:chOff x="4344988" y="1932122"/>
            <a:chExt cx="15659100" cy="1298058"/>
          </a:xfrm>
        </p:grpSpPr>
        <p:sp>
          <p:nvSpPr>
            <p:cNvPr id="27" name="Subtitle 2">
              <a:extLst>
                <a:ext uri="{FF2B5EF4-FFF2-40B4-BE49-F238E27FC236}">
                  <a16:creationId xmlns:a16="http://schemas.microsoft.com/office/drawing/2014/main" id="{2B363977-D917-F047-A1D0-ED16082748F5}"/>
                </a:ext>
              </a:extLst>
            </p:cNvPr>
            <p:cNvSpPr txBox="1">
              <a:spLocks/>
            </p:cNvSpPr>
            <p:nvPr/>
          </p:nvSpPr>
          <p:spPr>
            <a:xfrm>
              <a:off x="4344988" y="1932122"/>
              <a:ext cx="1565910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AND PRODUCT APPROVALS</a:t>
              </a:r>
            </a:p>
          </p:txBody>
        </p:sp>
        <p:cxnSp>
          <p:nvCxnSpPr>
            <p:cNvPr id="28" name="Straight Connector 27">
              <a:extLst>
                <a:ext uri="{FF2B5EF4-FFF2-40B4-BE49-F238E27FC236}">
                  <a16:creationId xmlns:a16="http://schemas.microsoft.com/office/drawing/2014/main" id="{057E5036-9883-0842-8529-7724CB044584}"/>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C8613EF-64D9-D5E0-FF5D-C792F90FD3C7}"/>
              </a:ext>
            </a:extLst>
          </p:cNvPr>
          <p:cNvPicPr>
            <a:picLocks noChangeAspect="1"/>
          </p:cNvPicPr>
          <p:nvPr/>
        </p:nvPicPr>
        <p:blipFill>
          <a:blip r:embed="rId5"/>
          <a:stretch>
            <a:fillRect/>
          </a:stretch>
        </p:blipFill>
        <p:spPr>
          <a:xfrm>
            <a:off x="16148243" y="6012206"/>
            <a:ext cx="1691588" cy="1691588"/>
          </a:xfrm>
          <a:prstGeom prst="rect">
            <a:avLst/>
          </a:prstGeom>
        </p:spPr>
      </p:pic>
    </p:spTree>
    <p:extLst>
      <p:ext uri="{BB962C8B-B14F-4D97-AF65-F5344CB8AC3E}">
        <p14:creationId xmlns:p14="http://schemas.microsoft.com/office/powerpoint/2010/main" val="25496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24</a:t>
            </a:fld>
            <a:endParaRPr lang="en-US" sz="2400" b="1" dirty="0">
              <a:solidFill>
                <a:schemeClr val="bg1"/>
              </a:solidFill>
            </a:endParaRPr>
          </a:p>
        </p:txBody>
      </p:sp>
      <p:grpSp>
        <p:nvGrpSpPr>
          <p:cNvPr id="3" name="Group 2">
            <a:extLst>
              <a:ext uri="{FF2B5EF4-FFF2-40B4-BE49-F238E27FC236}">
                <a16:creationId xmlns:a16="http://schemas.microsoft.com/office/drawing/2014/main" id="{E143716A-6B15-A740-97E9-0EDA93432D6B}"/>
              </a:ext>
            </a:extLst>
          </p:cNvPr>
          <p:cNvGrpSpPr/>
          <p:nvPr/>
        </p:nvGrpSpPr>
        <p:grpSpPr>
          <a:xfrm>
            <a:off x="1092198" y="2757708"/>
            <a:ext cx="9766302" cy="8200585"/>
            <a:chOff x="1092198" y="2870772"/>
            <a:chExt cx="9766302" cy="8200585"/>
          </a:xfrm>
        </p:grpSpPr>
        <p:grpSp>
          <p:nvGrpSpPr>
            <p:cNvPr id="2" name="Group 1">
              <a:extLst>
                <a:ext uri="{FF2B5EF4-FFF2-40B4-BE49-F238E27FC236}">
                  <a16:creationId xmlns:a16="http://schemas.microsoft.com/office/drawing/2014/main" id="{D415ED4A-025E-C747-BF2B-A83CE635FF11}"/>
                </a:ext>
              </a:extLst>
            </p:cNvPr>
            <p:cNvGrpSpPr/>
            <p:nvPr/>
          </p:nvGrpSpPr>
          <p:grpSpPr>
            <a:xfrm>
              <a:off x="1092198" y="2870772"/>
              <a:ext cx="9766302" cy="5948511"/>
              <a:chOff x="1092198" y="2062978"/>
              <a:chExt cx="9766302" cy="5948511"/>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3289811"/>
              </a:xfrm>
              <a:prstGeom prst="rect">
                <a:avLst/>
              </a:prstGeom>
              <a:noFill/>
            </p:spPr>
            <p:txBody>
              <a:bodyPr wrap="square" rtlCol="0">
                <a:spAutoFit/>
              </a:bodyPr>
              <a:lstStyle/>
              <a:p>
                <a:pPr>
                  <a:lnSpc>
                    <a:spcPct val="125000"/>
                  </a:lnSpc>
                  <a:buClr>
                    <a:srgbClr val="727272"/>
                  </a:buClr>
                </a:pPr>
                <a:r>
                  <a:rPr lang="en-US" sz="2400" dirty="0">
                    <a:solidFill>
                      <a:srgbClr val="727272"/>
                    </a:solidFill>
                  </a:rPr>
                  <a:t>American </a:t>
                </a:r>
                <a:r>
                  <a:rPr lang="en-US" sz="2400" dirty="0" err="1">
                    <a:solidFill>
                      <a:srgbClr val="727272"/>
                    </a:solidFill>
                  </a:rPr>
                  <a:t>WeatherStar</a:t>
                </a:r>
                <a:r>
                  <a:rPr lang="en-US" sz="2400" dirty="0">
                    <a:solidFill>
                      <a:srgbClr val="727272"/>
                    </a:solidFill>
                  </a:rPr>
                  <a:t> offers a NDL System Material warranty for most of its roof restoration systems when installed by an American </a:t>
                </a:r>
                <a:r>
                  <a:rPr lang="en-US" sz="2400" dirty="0" err="1">
                    <a:solidFill>
                      <a:srgbClr val="727272"/>
                    </a:solidFill>
                  </a:rPr>
                  <a:t>WeatherStar</a:t>
                </a:r>
                <a:r>
                  <a:rPr lang="en-US" sz="2400" dirty="0">
                    <a:solidFill>
                      <a:srgbClr val="727272"/>
                    </a:solidFill>
                  </a:rPr>
                  <a:t> approved contractor. Contact your American </a:t>
                </a:r>
                <a:r>
                  <a:rPr lang="en-US" sz="2400" dirty="0" err="1">
                    <a:solidFill>
                      <a:srgbClr val="727272"/>
                    </a:solidFill>
                  </a:rPr>
                  <a:t>WeatherStar</a:t>
                </a:r>
                <a:r>
                  <a:rPr lang="en-US" sz="2400" dirty="0">
                    <a:solidFill>
                      <a:srgbClr val="727272"/>
                    </a:solidFill>
                  </a:rPr>
                  <a:t> approved contractor to discuss your options.</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10- 15, and 20-year warranty options</a:t>
                </a:r>
              </a:p>
              <a:p>
                <a:pPr marL="571500" indent="-571500">
                  <a:lnSpc>
                    <a:spcPct val="125000"/>
                  </a:lnSpc>
                  <a:buClr>
                    <a:srgbClr val="727272"/>
                  </a:buClr>
                  <a:buFont typeface="Wingdings" pitchFamily="2" charset="2"/>
                  <a:buChar char="§"/>
                </a:pPr>
                <a:r>
                  <a:rPr lang="en-US" sz="2400" dirty="0">
                    <a:solidFill>
                      <a:srgbClr val="727272"/>
                    </a:solidFill>
                  </a:rPr>
                  <a:t>Renewable, transferable, and extendable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SUSTAINABLE</a:t>
                </a:r>
              </a:p>
              <a:p>
                <a:pPr algn="l">
                  <a:lnSpc>
                    <a:spcPct val="75000"/>
                  </a:lnSpc>
                </a:pPr>
                <a:r>
                  <a:rPr lang="en-US" sz="6000" b="1" spc="300" dirty="0">
                    <a:solidFill>
                      <a:srgbClr val="002452"/>
                    </a:solidFill>
                    <a:cs typeface="Cordia New" panose="020B0304020202020204" pitchFamily="34" charset="-34"/>
                  </a:rPr>
                  <a:t>WARRANTY OPTIONS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21" name="Rounded Rectangle 20">
              <a:hlinkClick r:id="rId2"/>
              <a:extLst>
                <a:ext uri="{FF2B5EF4-FFF2-40B4-BE49-F238E27FC236}">
                  <a16:creationId xmlns:a16="http://schemas.microsoft.com/office/drawing/2014/main" id="{FFC5ADB5-181D-0E4B-A09E-704F883C47B9}"/>
                </a:ext>
              </a:extLst>
            </p:cNvPr>
            <p:cNvSpPr/>
            <p:nvPr/>
          </p:nvSpPr>
          <p:spPr>
            <a:xfrm>
              <a:off x="1238053" y="10156957"/>
              <a:ext cx="5217611" cy="914400"/>
            </a:xfrm>
            <a:prstGeom prst="round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17" name="Picture 16" descr="Text&#10;&#10;Description automatically generated">
            <a:extLst>
              <a:ext uri="{FF2B5EF4-FFF2-40B4-BE49-F238E27FC236}">
                <a16:creationId xmlns:a16="http://schemas.microsoft.com/office/drawing/2014/main" id="{B935D37D-8842-2D9C-E31D-AD9D0DB77CB4}"/>
              </a:ext>
            </a:extLst>
          </p:cNvPr>
          <p:cNvPicPr>
            <a:picLocks noChangeAspect="1"/>
          </p:cNvPicPr>
          <p:nvPr/>
        </p:nvPicPr>
        <p:blipFill>
          <a:blip r:embed="rId4"/>
          <a:stretch>
            <a:fillRect/>
          </a:stretch>
        </p:blipFill>
        <p:spPr>
          <a:xfrm>
            <a:off x="14742126" y="3039878"/>
            <a:ext cx="7010400" cy="8966200"/>
          </a:xfrm>
          <a:prstGeom prst="rect">
            <a:avLst/>
          </a:prstGeom>
        </p:spPr>
      </p:pic>
      <p:pic>
        <p:nvPicPr>
          <p:cNvPr id="5" name="Picture 4" descr="Text&#10;&#10;Description automatically generated">
            <a:extLst>
              <a:ext uri="{FF2B5EF4-FFF2-40B4-BE49-F238E27FC236}">
                <a16:creationId xmlns:a16="http://schemas.microsoft.com/office/drawing/2014/main" id="{E3B47BA6-183A-AF64-0801-BC67AE28FD56}"/>
              </a:ext>
            </a:extLst>
          </p:cNvPr>
          <p:cNvPicPr>
            <a:picLocks noChangeAspect="1"/>
          </p:cNvPicPr>
          <p:nvPr/>
        </p:nvPicPr>
        <p:blipFill>
          <a:blip r:embed="rId4"/>
          <a:stretch>
            <a:fillRect/>
          </a:stretch>
        </p:blipFill>
        <p:spPr>
          <a:xfrm>
            <a:off x="12939345" y="1332428"/>
            <a:ext cx="7010400" cy="8966200"/>
          </a:xfrm>
          <a:prstGeom prst="rect">
            <a:avLst/>
          </a:prstGeom>
        </p:spPr>
      </p:pic>
      <p:pic>
        <p:nvPicPr>
          <p:cNvPr id="6" name="Picture 5">
            <a:extLst>
              <a:ext uri="{FF2B5EF4-FFF2-40B4-BE49-F238E27FC236}">
                <a16:creationId xmlns:a16="http://schemas.microsoft.com/office/drawing/2014/main" id="{6482958D-ECAE-9ECA-FB1B-F31D021CF3CD}"/>
              </a:ext>
            </a:extLst>
          </p:cNvPr>
          <p:cNvPicPr>
            <a:picLocks noChangeAspect="1"/>
          </p:cNvPicPr>
          <p:nvPr/>
        </p:nvPicPr>
        <p:blipFill>
          <a:blip r:embed="rId5"/>
          <a:stretch>
            <a:fillRect/>
          </a:stretch>
        </p:blipFill>
        <p:spPr>
          <a:xfrm>
            <a:off x="13098890" y="1507652"/>
            <a:ext cx="6600467" cy="8541780"/>
          </a:xfrm>
          <a:prstGeom prst="rect">
            <a:avLst/>
          </a:prstGeom>
        </p:spPr>
      </p:pic>
    </p:spTree>
    <p:extLst>
      <p:ext uri="{BB962C8B-B14F-4D97-AF65-F5344CB8AC3E}">
        <p14:creationId xmlns:p14="http://schemas.microsoft.com/office/powerpoint/2010/main" val="7377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25</a:t>
            </a:fld>
            <a:endParaRPr lang="en-US" sz="2400" b="1" dirty="0">
              <a:solidFill>
                <a:schemeClr val="bg1"/>
              </a:solidFill>
            </a:endParaRPr>
          </a:p>
        </p:txBody>
      </p:sp>
      <p:pic>
        <p:nvPicPr>
          <p:cNvPr id="16" name="Picture 15">
            <a:hlinkClick r:id="rId2"/>
            <a:extLst>
              <a:ext uri="{FF2B5EF4-FFF2-40B4-BE49-F238E27FC236}">
                <a16:creationId xmlns:a16="http://schemas.microsoft.com/office/drawing/2014/main" id="{833FF8EC-4DE0-9E4C-B6D0-689C041C871B}"/>
              </a:ext>
            </a:extLst>
          </p:cNvPr>
          <p:cNvPicPr>
            <a:picLocks noChangeAspect="1"/>
          </p:cNvPicPr>
          <p:nvPr/>
        </p:nvPicPr>
        <p:blipFill>
          <a:blip r:embed="rId3"/>
          <a:stretch>
            <a:fillRect/>
          </a:stretch>
        </p:blipFill>
        <p:spPr>
          <a:xfrm>
            <a:off x="4620665" y="3612760"/>
            <a:ext cx="6626461" cy="8575421"/>
          </a:xfrm>
          <a:prstGeom prst="rect">
            <a:avLst/>
          </a:prstGeom>
          <a:effectLst>
            <a:outerShdw blurRad="190500" dist="63500" dir="2700000" algn="tl" rotWithShape="0">
              <a:prstClr val="black">
                <a:alpha val="40000"/>
              </a:prstClr>
            </a:outerShdw>
          </a:effectLst>
        </p:spPr>
      </p:pic>
      <p:pic>
        <p:nvPicPr>
          <p:cNvPr id="7" name="Picture 6">
            <a:hlinkClick r:id="rId2"/>
            <a:extLst>
              <a:ext uri="{FF2B5EF4-FFF2-40B4-BE49-F238E27FC236}">
                <a16:creationId xmlns:a16="http://schemas.microsoft.com/office/drawing/2014/main" id="{DDED2509-C086-124D-84C8-BFB75615BC27}"/>
              </a:ext>
            </a:extLst>
          </p:cNvPr>
          <p:cNvPicPr>
            <a:picLocks noChangeAspect="1"/>
          </p:cNvPicPr>
          <p:nvPr/>
        </p:nvPicPr>
        <p:blipFill>
          <a:blip r:embed="rId4"/>
          <a:stretch>
            <a:fillRect/>
          </a:stretch>
        </p:blipFill>
        <p:spPr>
          <a:xfrm>
            <a:off x="2409508" y="1527818"/>
            <a:ext cx="6626461" cy="8575420"/>
          </a:xfrm>
          <a:prstGeom prst="rect">
            <a:avLst/>
          </a:prstGeom>
          <a:effectLst>
            <a:outerShdw blurRad="190500" dist="63500" dir="2700000" algn="tl" rotWithShape="0">
              <a:prstClr val="black">
                <a:alpha val="40000"/>
              </a:prstClr>
            </a:outerShdw>
          </a:effectLst>
        </p:spPr>
      </p:pic>
      <p:grpSp>
        <p:nvGrpSpPr>
          <p:cNvPr id="3" name="Group 2">
            <a:extLst>
              <a:ext uri="{FF2B5EF4-FFF2-40B4-BE49-F238E27FC236}">
                <a16:creationId xmlns:a16="http://schemas.microsoft.com/office/drawing/2014/main" id="{2B1A6063-BF45-874B-A59E-EDE5EE97FBF3}"/>
              </a:ext>
            </a:extLst>
          </p:cNvPr>
          <p:cNvGrpSpPr/>
          <p:nvPr/>
        </p:nvGrpSpPr>
        <p:grpSpPr>
          <a:xfrm>
            <a:off x="13303060" y="2571956"/>
            <a:ext cx="9766302" cy="8572088"/>
            <a:chOff x="13303060" y="3191247"/>
            <a:chExt cx="9766302" cy="8572088"/>
          </a:xfrm>
        </p:grpSpPr>
        <p:grpSp>
          <p:nvGrpSpPr>
            <p:cNvPr id="2" name="Group 1">
              <a:extLst>
                <a:ext uri="{FF2B5EF4-FFF2-40B4-BE49-F238E27FC236}">
                  <a16:creationId xmlns:a16="http://schemas.microsoft.com/office/drawing/2014/main" id="{D415ED4A-025E-C747-BF2B-A83CE635FF11}"/>
                </a:ext>
              </a:extLst>
            </p:cNvPr>
            <p:cNvGrpSpPr/>
            <p:nvPr/>
          </p:nvGrpSpPr>
          <p:grpSpPr>
            <a:xfrm>
              <a:off x="13303060" y="3191247"/>
              <a:ext cx="9766302" cy="7333506"/>
              <a:chOff x="1092198" y="2062978"/>
              <a:chExt cx="9766302" cy="733350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467480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Annual maintenance on your newly installed roofing system is very important. An out-of-sight-out-of-mind approach is dangerous when it comes to your roof. The </a:t>
                </a:r>
                <a:r>
                  <a:rPr lang="en-US" sz="2400" dirty="0" err="1">
                    <a:solidFill>
                      <a:srgbClr val="727272"/>
                    </a:solidFill>
                  </a:rPr>
                  <a:t>StarGard</a:t>
                </a:r>
                <a:r>
                  <a:rPr lang="en-US" sz="2400" dirty="0">
                    <a:solidFill>
                      <a:srgbClr val="727272"/>
                    </a:solidFill>
                  </a:rPr>
                  <a:t>+ Warranty Extension Plan is an extensive 40+ point maintenance inspection conducted annually by your American WeatherStar approved contractor.</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40+ point inspection</a:t>
                </a:r>
              </a:p>
              <a:p>
                <a:pPr marL="571500" indent="-571500">
                  <a:lnSpc>
                    <a:spcPct val="125000"/>
                  </a:lnSpc>
                  <a:buClr>
                    <a:srgbClr val="727272"/>
                  </a:buClr>
                  <a:buFont typeface="Wingdings" pitchFamily="2" charset="2"/>
                  <a:buChar char="§"/>
                </a:pPr>
                <a:r>
                  <a:rPr lang="en-US" sz="2400" dirty="0">
                    <a:solidFill>
                      <a:srgbClr val="727272"/>
                    </a:solidFill>
                  </a:rPr>
                  <a:t>Risk-free and affordable</a:t>
                </a:r>
              </a:p>
              <a:p>
                <a:pPr marL="571500" indent="-571500">
                  <a:lnSpc>
                    <a:spcPct val="125000"/>
                  </a:lnSpc>
                  <a:buClr>
                    <a:srgbClr val="727272"/>
                  </a:buClr>
                  <a:buFont typeface="Wingdings" pitchFamily="2" charset="2"/>
                  <a:buChar char="§"/>
                </a:pPr>
                <a:r>
                  <a:rPr lang="en-US" sz="2400" dirty="0">
                    <a:solidFill>
                      <a:srgbClr val="727272"/>
                    </a:solidFill>
                  </a:rPr>
                  <a:t>Added protection and prevention</a:t>
                </a:r>
              </a:p>
              <a:p>
                <a:pPr>
                  <a:lnSpc>
                    <a:spcPct val="125000"/>
                  </a:lnSpc>
                  <a:buClr>
                    <a:srgbClr val="727272"/>
                  </a:buClr>
                </a:pPr>
                <a:endParaRPr lang="en-US" sz="2400" dirty="0">
                  <a:solidFill>
                    <a:srgbClr val="727272"/>
                  </a:solidFill>
                </a:endParaRP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STARGARD+ WARRANTY</a:t>
                </a:r>
              </a:p>
              <a:p>
                <a:pPr algn="l">
                  <a:lnSpc>
                    <a:spcPct val="75000"/>
                  </a:lnSpc>
                </a:pPr>
                <a:r>
                  <a:rPr lang="en-US" sz="6000" b="1" spc="300" dirty="0">
                    <a:solidFill>
                      <a:srgbClr val="002452"/>
                    </a:solidFill>
                    <a:cs typeface="Cordia New" panose="020B0304020202020204" pitchFamily="34" charset="-34"/>
                  </a:rPr>
                  <a:t>EXTENSION PLAN</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hlinkClick r:id="rId5"/>
              <a:extLst>
                <a:ext uri="{FF2B5EF4-FFF2-40B4-BE49-F238E27FC236}">
                  <a16:creationId xmlns:a16="http://schemas.microsoft.com/office/drawing/2014/main" id="{2BBF95CA-0D8D-144D-BE29-E7A7BA2EDC3A}"/>
                </a:ext>
              </a:extLst>
            </p:cNvPr>
            <p:cNvSpPr/>
            <p:nvPr/>
          </p:nvSpPr>
          <p:spPr>
            <a:xfrm>
              <a:off x="13545383" y="10848935"/>
              <a:ext cx="5217611" cy="914400"/>
            </a:xfrm>
            <a:prstGeom prst="round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6"/>
                </a:rPr>
                <a:t>CLICK HERE TO LEARN MORE</a:t>
              </a:r>
              <a:endParaRPr lang="en-US" sz="2400" b="1" spc="150" dirty="0">
                <a:solidFill>
                  <a:srgbClr val="0C2340"/>
                </a:solidFill>
              </a:endParaRPr>
            </a:p>
          </p:txBody>
        </p:sp>
      </p:grpSp>
    </p:spTree>
    <p:extLst>
      <p:ext uri="{BB962C8B-B14F-4D97-AF65-F5344CB8AC3E}">
        <p14:creationId xmlns:p14="http://schemas.microsoft.com/office/powerpoint/2010/main" val="27248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HELPFUL LINKS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E0F431C7-56E0-5046-A77E-FA79F6D4FAA0}"/>
              </a:ext>
            </a:extLst>
          </p:cNvPr>
          <p:cNvSpPr txBox="1">
            <a:spLocks/>
          </p:cNvSpPr>
          <p:nvPr/>
        </p:nvSpPr>
        <p:spPr>
          <a:xfrm>
            <a:off x="4344988" y="3678795"/>
            <a:ext cx="5829300" cy="3407805"/>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Times New Roman" panose="02020603050405020304" pitchFamily="18" charset="0"/>
              </a:rPr>
              <a:t>INFORMATIONAL LINKS</a:t>
            </a:r>
          </a:p>
          <a:p>
            <a:pPr>
              <a:lnSpc>
                <a:spcPct val="150000"/>
              </a:lnSpc>
              <a:spcBef>
                <a:spcPts val="0"/>
              </a:spcBef>
            </a:pPr>
            <a:r>
              <a:rPr lang="en-US" sz="2400" dirty="0">
                <a:solidFill>
                  <a:srgbClr val="727272"/>
                </a:solidFill>
                <a:cs typeface="Arial" panose="020B0604020202020204" pitchFamily="34" charset="0"/>
                <a:hlinkClick r:id="rId2"/>
              </a:rPr>
              <a:t>Envir-O-Sil Quick Spec</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3">
                  <a:extLst>
                    <a:ext uri="{A12FA001-AC4F-418D-AE19-62706E023703}">
                      <ahyp:hlinkClr xmlns:ahyp="http://schemas.microsoft.com/office/drawing/2018/hyperlinkcolor" val="tx"/>
                    </a:ext>
                  </a:extLst>
                </a:hlinkClick>
              </a:rPr>
              <a:t>StarGard Warranty Program</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4">
                  <a:extLst>
                    <a:ext uri="{A12FA001-AC4F-418D-AE19-62706E023703}">
                      <ahyp:hlinkClr xmlns:ahyp="http://schemas.microsoft.com/office/drawing/2018/hyperlinkcolor" val="tx"/>
                    </a:ext>
                  </a:extLst>
                </a:hlinkClick>
              </a:rPr>
              <a:t>StarGard+ Warranty Extension Plan</a:t>
            </a:r>
            <a:endParaRPr lang="en-US" sz="2400" dirty="0">
              <a:solidFill>
                <a:srgbClr val="727272"/>
              </a:solidFill>
              <a:cs typeface="Arial" panose="020B0604020202020204" pitchFamily="34" charset="0"/>
            </a:endParaRPr>
          </a:p>
        </p:txBody>
      </p:sp>
      <p:sp>
        <p:nvSpPr>
          <p:cNvPr id="12" name="Content Placeholder 2">
            <a:extLst>
              <a:ext uri="{FF2B5EF4-FFF2-40B4-BE49-F238E27FC236}">
                <a16:creationId xmlns:a16="http://schemas.microsoft.com/office/drawing/2014/main" id="{6272B710-0BEC-8342-9400-AA342C64209E}"/>
              </a:ext>
            </a:extLst>
          </p:cNvPr>
          <p:cNvSpPr txBox="1">
            <a:spLocks/>
          </p:cNvSpPr>
          <p:nvPr/>
        </p:nvSpPr>
        <p:spPr>
          <a:xfrm>
            <a:off x="14174788" y="7437264"/>
            <a:ext cx="5829300" cy="410877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WEBPAGES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5"/>
              </a:rPr>
              <a:t>High Solids Silicone 412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6"/>
              </a:rPr>
              <a:t>Terminator 622</a:t>
            </a:r>
            <a:endParaRPr lang="en-US" sz="2400" dirty="0">
              <a:solidFill>
                <a:srgbClr val="727272"/>
              </a:solidFill>
              <a:cs typeface="Arial" panose="020B0604020202020204" pitchFamily="34" charset="0"/>
            </a:endParaRPr>
          </a:p>
        </p:txBody>
      </p:sp>
      <p:sp>
        <p:nvSpPr>
          <p:cNvPr id="16" name="Content Placeholder 2">
            <a:extLst>
              <a:ext uri="{FF2B5EF4-FFF2-40B4-BE49-F238E27FC236}">
                <a16:creationId xmlns:a16="http://schemas.microsoft.com/office/drawing/2014/main" id="{DA54AE8A-F090-6342-9B58-F9EC483C9396}"/>
              </a:ext>
            </a:extLst>
          </p:cNvPr>
          <p:cNvSpPr txBox="1">
            <a:spLocks/>
          </p:cNvSpPr>
          <p:nvPr/>
        </p:nvSpPr>
        <p:spPr>
          <a:xfrm>
            <a:off x="14174788" y="3678795"/>
            <a:ext cx="5829300" cy="3017309"/>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DATA SHEETS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extLst>
                    <a:ext uri="{A12FA001-AC4F-418D-AE19-62706E023703}">
                      <ahyp:hlinkClr xmlns:ahyp="http://schemas.microsoft.com/office/drawing/2018/hyperlinkcolor" val="tx"/>
                    </a:ext>
                  </a:extLst>
                </a:hlinkClick>
              </a:rPr>
              <a:t>High Solids Silicone 412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8"/>
              </a:rPr>
              <a:t>Terminator 622</a:t>
            </a:r>
            <a:endParaRPr lang="en-US" sz="2400" dirty="0">
              <a:solidFill>
                <a:srgbClr val="727272"/>
              </a:solidFill>
              <a:cs typeface="Arial" panose="020B0604020202020204" pitchFamily="34" charset="0"/>
            </a:endParaRPr>
          </a:p>
          <a:p>
            <a:pPr>
              <a:lnSpc>
                <a:spcPct val="150000"/>
              </a:lnSpc>
              <a:spcBef>
                <a:spcPts val="0"/>
              </a:spcBef>
            </a:pPr>
            <a:endParaRPr lang="en-US" sz="2400" dirty="0">
              <a:solidFill>
                <a:srgbClr val="727272"/>
              </a:solidFill>
              <a:cs typeface="Arial" panose="020B0604020202020204" pitchFamily="34" charset="0"/>
            </a:endParaRPr>
          </a:p>
        </p:txBody>
      </p:sp>
      <p:sp>
        <p:nvSpPr>
          <p:cNvPr id="17" name="TextBox 16">
            <a:extLst>
              <a:ext uri="{FF2B5EF4-FFF2-40B4-BE49-F238E27FC236}">
                <a16:creationId xmlns:a16="http://schemas.microsoft.com/office/drawing/2014/main" id="{D3F26226-C88B-D84B-8C12-380C924B85AE}"/>
              </a:ext>
            </a:extLst>
          </p:cNvPr>
          <p:cNvSpPr txBox="1"/>
          <p:nvPr/>
        </p:nvSpPr>
        <p:spPr>
          <a:xfrm>
            <a:off x="1220788" y="12035135"/>
            <a:ext cx="21945601" cy="461665"/>
          </a:xfrm>
          <a:prstGeom prst="rect">
            <a:avLst/>
          </a:prstGeom>
          <a:noFill/>
        </p:spPr>
        <p:txBody>
          <a:bodyPr wrap="square" rtlCol="0" anchor="ctr">
            <a:spAutoFit/>
          </a:bodyPr>
          <a:lstStyle/>
          <a:p>
            <a:pPr algn="ctr"/>
            <a:r>
              <a:rPr lang="en-US" sz="2400" dirty="0">
                <a:solidFill>
                  <a:srgbClr val="727272"/>
                </a:solidFill>
                <a:hlinkClick r:id="rId9">
                  <a:extLst>
                    <a:ext uri="{A12FA001-AC4F-418D-AE19-62706E023703}">
                      <ahyp:hlinkClr xmlns:ahyp="http://schemas.microsoft.com/office/drawing/2018/hyperlinkcolor" val="tx"/>
                    </a:ext>
                  </a:extLst>
                </a:hlinkClick>
              </a:rPr>
              <a:t>www.americanweatherstar.com </a:t>
            </a:r>
            <a:r>
              <a:rPr lang="en-US" sz="2400" dirty="0">
                <a:solidFill>
                  <a:srgbClr val="727272"/>
                </a:solidFill>
              </a:rPr>
              <a:t>| </a:t>
            </a:r>
            <a:r>
              <a:rPr lang="en-US" sz="2400" dirty="0">
                <a:solidFill>
                  <a:srgbClr val="727272"/>
                </a:solidFill>
                <a:hlinkClick r:id="rId10">
                  <a:extLst>
                    <a:ext uri="{A12FA001-AC4F-418D-AE19-62706E023703}">
                      <ahyp:hlinkClr xmlns:ahyp="http://schemas.microsoft.com/office/drawing/2018/hyperlinkcolor" val="tx"/>
                    </a:ext>
                  </a:extLst>
                </a:hlinkClick>
              </a:rPr>
              <a:t>info@weatherstar.net</a:t>
            </a:r>
            <a:r>
              <a:rPr lang="en-US" sz="2400" dirty="0">
                <a:solidFill>
                  <a:srgbClr val="727272"/>
                </a:solidFill>
              </a:rPr>
              <a:t> | Toll Free: 800-771-6643</a:t>
            </a:r>
          </a:p>
        </p:txBody>
      </p:sp>
      <p:sp>
        <p:nvSpPr>
          <p:cNvPr id="18" name="Content Placeholder 2">
            <a:extLst>
              <a:ext uri="{FF2B5EF4-FFF2-40B4-BE49-F238E27FC236}">
                <a16:creationId xmlns:a16="http://schemas.microsoft.com/office/drawing/2014/main" id="{C64DCF0D-96BC-634C-AB3F-994467CFB04F}"/>
              </a:ext>
            </a:extLst>
          </p:cNvPr>
          <p:cNvSpPr txBox="1">
            <a:spLocks/>
          </p:cNvSpPr>
          <p:nvPr/>
        </p:nvSpPr>
        <p:spPr>
          <a:xfrm>
            <a:off x="4344988" y="7085096"/>
            <a:ext cx="5829300" cy="420620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APPLICATION GUIDELINES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1">
                  <a:extLst>
                    <a:ext uri="{A12FA001-AC4F-418D-AE19-62706E023703}">
                      <ahyp:hlinkClr xmlns:ahyp="http://schemas.microsoft.com/office/drawing/2018/hyperlinkcolor" val="tx"/>
                    </a:ext>
                  </a:extLst>
                </a:hlinkClick>
              </a:rPr>
              <a:t>Modified Bitumen</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2">
                  <a:extLst>
                    <a:ext uri="{A12FA001-AC4F-418D-AE19-62706E023703}">
                      <ahyp:hlinkClr xmlns:ahyp="http://schemas.microsoft.com/office/drawing/2018/hyperlinkcolor" val="tx"/>
                    </a:ext>
                  </a:extLst>
                </a:hlinkClick>
              </a:rPr>
              <a:t>EPDM</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3">
                  <a:extLst>
                    <a:ext uri="{A12FA001-AC4F-418D-AE19-62706E023703}">
                      <ahyp:hlinkClr xmlns:ahyp="http://schemas.microsoft.com/office/drawing/2018/hyperlinkcolor" val="tx"/>
                    </a:ext>
                  </a:extLst>
                </a:hlinkClick>
              </a:rPr>
              <a:t>Single-Ply</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4">
                  <a:extLst>
                    <a:ext uri="{A12FA001-AC4F-418D-AE19-62706E023703}">
                      <ahyp:hlinkClr xmlns:ahyp="http://schemas.microsoft.com/office/drawing/2018/hyperlinkcolor" val="tx"/>
                    </a:ext>
                  </a:extLst>
                </a:hlinkClick>
              </a:rPr>
              <a:t>Built-Up</a:t>
            </a:r>
            <a:endParaRPr lang="en-US" sz="2400" dirty="0">
              <a:solidFill>
                <a:srgbClr val="727272"/>
              </a:solidFill>
              <a:cs typeface="Arial" panose="020B0604020202020204" pitchFamily="34" charset="0"/>
            </a:endParaRPr>
          </a:p>
          <a:p>
            <a:pPr>
              <a:lnSpc>
                <a:spcPct val="150000"/>
              </a:lnSpc>
              <a:spcBef>
                <a:spcPts val="0"/>
              </a:spcBef>
            </a:pPr>
            <a:r>
              <a:rPr lang="en-US" sz="2400">
                <a:solidFill>
                  <a:srgbClr val="727272"/>
                </a:solidFill>
                <a:cs typeface="Arial" panose="020B0604020202020204" pitchFamily="34" charset="0"/>
                <a:hlinkClick r:id="rId15"/>
              </a:rPr>
              <a:t>Spray </a:t>
            </a:r>
            <a:r>
              <a:rPr lang="en-US" sz="2400" dirty="0">
                <a:solidFill>
                  <a:srgbClr val="727272"/>
                </a:solidFill>
                <a:cs typeface="Arial" panose="020B0604020202020204" pitchFamily="34" charset="0"/>
                <a:hlinkClick r:id="rId15"/>
              </a:rPr>
              <a:t>Polyurethane Foam</a:t>
            </a:r>
            <a:endParaRPr lang="en-US" sz="2400" dirty="0">
              <a:solidFill>
                <a:srgbClr val="727272"/>
              </a:solidFill>
              <a:cs typeface="Arial" panose="020B0604020202020204" pitchFamily="34" charset="0"/>
            </a:endParaRPr>
          </a:p>
        </p:txBody>
      </p:sp>
    </p:spTree>
    <p:extLst>
      <p:ext uri="{BB962C8B-B14F-4D97-AF65-F5344CB8AC3E}">
        <p14:creationId xmlns:p14="http://schemas.microsoft.com/office/powerpoint/2010/main" val="42511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82CCC842-A8E4-604E-8467-BFE5D6C3820D}"/>
              </a:ext>
            </a:extLst>
          </p:cNvPr>
          <p:cNvSpPr txBox="1">
            <a:spLocks/>
          </p:cNvSpPr>
          <p:nvPr/>
        </p:nvSpPr>
        <p:spPr>
          <a:xfrm>
            <a:off x="3049588" y="1619260"/>
            <a:ext cx="18288000" cy="1928037"/>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rgbClr val="0C2340"/>
                </a:solidFill>
              </a:rPr>
              <a:t>AMERICAN WEATHERSTAR BY THE NUMBERS</a:t>
            </a:r>
          </a:p>
        </p:txBody>
      </p:sp>
      <p:sp>
        <p:nvSpPr>
          <p:cNvPr id="15" name="TextBox 14">
            <a:extLst>
              <a:ext uri="{FF2B5EF4-FFF2-40B4-BE49-F238E27FC236}">
                <a16:creationId xmlns:a16="http://schemas.microsoft.com/office/drawing/2014/main" id="{9B6B911E-AEA2-1D45-ADAC-86B38ABBD26E}"/>
              </a:ext>
            </a:extLst>
          </p:cNvPr>
          <p:cNvSpPr txBox="1"/>
          <p:nvPr/>
        </p:nvSpPr>
        <p:spPr>
          <a:xfrm>
            <a:off x="14859000" y="13687425"/>
            <a:ext cx="184731" cy="657424"/>
          </a:xfrm>
          <a:prstGeom prst="rect">
            <a:avLst/>
          </a:prstGeom>
          <a:noFill/>
        </p:spPr>
        <p:txBody>
          <a:bodyPr wrap="none" rtlCol="0">
            <a:spAutoFit/>
          </a:bodyPr>
          <a:lstStyle/>
          <a:p>
            <a:endParaRPr lang="en-US" dirty="0"/>
          </a:p>
        </p:txBody>
      </p:sp>
      <p:sp>
        <p:nvSpPr>
          <p:cNvPr id="21" name="Rectangle 20">
            <a:extLst>
              <a:ext uri="{FF2B5EF4-FFF2-40B4-BE49-F238E27FC236}">
                <a16:creationId xmlns:a16="http://schemas.microsoft.com/office/drawing/2014/main" id="{1CC5B0C2-49BB-2442-AFB2-DCB11F2A820F}"/>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EA41C5-266E-0042-94D6-6104034CE92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3</a:t>
            </a:fld>
            <a:endParaRPr lang="en-US" sz="2400" b="1" dirty="0">
              <a:solidFill>
                <a:schemeClr val="bg1"/>
              </a:solidFill>
            </a:endParaRPr>
          </a:p>
        </p:txBody>
      </p:sp>
      <p:sp>
        <p:nvSpPr>
          <p:cNvPr id="2" name="TextBox 1">
            <a:extLst>
              <a:ext uri="{FF2B5EF4-FFF2-40B4-BE49-F238E27FC236}">
                <a16:creationId xmlns:a16="http://schemas.microsoft.com/office/drawing/2014/main" id="{C39C4C38-3D9F-28C9-7ACE-17D918BA2C2F}"/>
              </a:ext>
            </a:extLst>
          </p:cNvPr>
          <p:cNvSpPr txBox="1"/>
          <p:nvPr/>
        </p:nvSpPr>
        <p:spPr>
          <a:xfrm>
            <a:off x="3181351" y="9597958"/>
            <a:ext cx="5222875" cy="1331390"/>
          </a:xfrm>
          <a:prstGeom prst="rect">
            <a:avLst/>
          </a:prstGeom>
          <a:noFill/>
        </p:spPr>
        <p:txBody>
          <a:bodyPr wrap="square" rtlCol="0">
            <a:spAutoFit/>
          </a:bodyPr>
          <a:lstStyle/>
          <a:p>
            <a:pPr algn="ctr">
              <a:lnSpc>
                <a:spcPct val="114000"/>
              </a:lnSpc>
            </a:pPr>
            <a:r>
              <a:rPr lang="en-US" sz="2400" dirty="0">
                <a:solidFill>
                  <a:srgbClr val="727272"/>
                </a:solidFill>
              </a:rPr>
              <a:t>More than 500 million square feet of commercial and industrial roofs restored throughout the United States.</a:t>
            </a:r>
          </a:p>
        </p:txBody>
      </p:sp>
      <p:sp>
        <p:nvSpPr>
          <p:cNvPr id="3" name="Subtitle 2">
            <a:extLst>
              <a:ext uri="{FF2B5EF4-FFF2-40B4-BE49-F238E27FC236}">
                <a16:creationId xmlns:a16="http://schemas.microsoft.com/office/drawing/2014/main" id="{6B477868-FBB8-5DB4-8C37-AF299CC3EB84}"/>
              </a:ext>
            </a:extLst>
          </p:cNvPr>
          <p:cNvSpPr txBox="1">
            <a:spLocks/>
          </p:cNvSpPr>
          <p:nvPr/>
        </p:nvSpPr>
        <p:spPr>
          <a:xfrm>
            <a:off x="304958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500+</a:t>
            </a:r>
          </a:p>
        </p:txBody>
      </p:sp>
      <p:sp>
        <p:nvSpPr>
          <p:cNvPr id="4" name="Subtitle 2">
            <a:extLst>
              <a:ext uri="{FF2B5EF4-FFF2-40B4-BE49-F238E27FC236}">
                <a16:creationId xmlns:a16="http://schemas.microsoft.com/office/drawing/2014/main" id="{15964C93-B71E-C015-482E-586FBBC539B0}"/>
              </a:ext>
            </a:extLst>
          </p:cNvPr>
          <p:cNvSpPr txBox="1">
            <a:spLocks/>
          </p:cNvSpPr>
          <p:nvPr/>
        </p:nvSpPr>
        <p:spPr>
          <a:xfrm>
            <a:off x="9163106"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475+</a:t>
            </a:r>
          </a:p>
        </p:txBody>
      </p:sp>
      <p:sp>
        <p:nvSpPr>
          <p:cNvPr id="5" name="Subtitle 2">
            <a:extLst>
              <a:ext uri="{FF2B5EF4-FFF2-40B4-BE49-F238E27FC236}">
                <a16:creationId xmlns:a16="http://schemas.microsoft.com/office/drawing/2014/main" id="{0FB7F5CA-63CD-ECFC-14A9-FEED53DABE91}"/>
              </a:ext>
            </a:extLst>
          </p:cNvPr>
          <p:cNvSpPr txBox="1">
            <a:spLocks/>
          </p:cNvSpPr>
          <p:nvPr/>
        </p:nvSpPr>
        <p:spPr>
          <a:xfrm>
            <a:off x="15258480"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85%</a:t>
            </a:r>
          </a:p>
        </p:txBody>
      </p:sp>
      <p:sp>
        <p:nvSpPr>
          <p:cNvPr id="12" name="TextBox 11">
            <a:extLst>
              <a:ext uri="{FF2B5EF4-FFF2-40B4-BE49-F238E27FC236}">
                <a16:creationId xmlns:a16="http://schemas.microsoft.com/office/drawing/2014/main" id="{2020791A-BA25-0EE1-5998-EA30FDFEF9D1}"/>
              </a:ext>
            </a:extLst>
          </p:cNvPr>
          <p:cNvSpPr txBox="1"/>
          <p:nvPr/>
        </p:nvSpPr>
        <p:spPr>
          <a:xfrm>
            <a:off x="9313918"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A nationwide network of more than 475 approved and platinum level approved commercial roofing contractors.</a:t>
            </a:r>
          </a:p>
        </p:txBody>
      </p:sp>
      <p:sp>
        <p:nvSpPr>
          <p:cNvPr id="13" name="TextBox 12">
            <a:extLst>
              <a:ext uri="{FF2B5EF4-FFF2-40B4-BE49-F238E27FC236}">
                <a16:creationId xmlns:a16="http://schemas.microsoft.com/office/drawing/2014/main" id="{3F4517A0-0FB3-839B-F963-7C028242A85C}"/>
              </a:ext>
            </a:extLst>
          </p:cNvPr>
          <p:cNvSpPr txBox="1"/>
          <p:nvPr/>
        </p:nvSpPr>
        <p:spPr>
          <a:xfrm>
            <a:off x="15406117"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Our energy-efficient, fluid-applied roof restoration systems reflect up to 85% of the sun’s harmful ultraviolet (UV) rays.</a:t>
            </a:r>
          </a:p>
        </p:txBody>
      </p:sp>
      <p:pic>
        <p:nvPicPr>
          <p:cNvPr id="16" name="Picture 15">
            <a:extLst>
              <a:ext uri="{FF2B5EF4-FFF2-40B4-BE49-F238E27FC236}">
                <a16:creationId xmlns:a16="http://schemas.microsoft.com/office/drawing/2014/main" id="{C4D303FB-CEA5-7CB4-9522-714B17235E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42307" y="4065595"/>
            <a:ext cx="4108450" cy="4108450"/>
          </a:xfrm>
          <a:prstGeom prst="ellipse">
            <a:avLst/>
          </a:prstGeom>
        </p:spPr>
      </p:pic>
      <p:pic>
        <p:nvPicPr>
          <p:cNvPr id="25" name="Picture 24">
            <a:extLst>
              <a:ext uri="{FF2B5EF4-FFF2-40B4-BE49-F238E27FC236}">
                <a16:creationId xmlns:a16="http://schemas.microsoft.com/office/drawing/2014/main" id="{498B3F28-C30D-CAAE-177D-9E6EBEDF2A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8905" y="4066992"/>
            <a:ext cx="4108450" cy="4105656"/>
          </a:xfrm>
          <a:prstGeom prst="ellipse">
            <a:avLst/>
          </a:prstGeom>
        </p:spPr>
      </p:pic>
      <p:pic>
        <p:nvPicPr>
          <p:cNvPr id="26" name="Picture 25">
            <a:extLst>
              <a:ext uri="{FF2B5EF4-FFF2-40B4-BE49-F238E27FC236}">
                <a16:creationId xmlns:a16="http://schemas.microsoft.com/office/drawing/2014/main" id="{4BF8EC71-AAB1-55A6-C308-98875183F1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48852" y="4066992"/>
            <a:ext cx="4105656" cy="4105656"/>
          </a:xfrm>
          <a:prstGeom prst="ellipse">
            <a:avLst/>
          </a:prstGeom>
        </p:spPr>
      </p:pic>
    </p:spTree>
    <p:extLst>
      <p:ext uri="{BB962C8B-B14F-4D97-AF65-F5344CB8AC3E}">
        <p14:creationId xmlns:p14="http://schemas.microsoft.com/office/powerpoint/2010/main" val="6699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3049588" y="1219199"/>
            <a:ext cx="18288000" cy="9117425"/>
          </a:xfrm>
          <a:prstGeom prst="rect">
            <a:avLst/>
          </a:prstGeom>
          <a:effectLst/>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ARE THE MOST COMMON PROBLEMS FOUND IN COMMERCIAL AND INDUSTRIAL ROOFS?</a:t>
            </a:r>
          </a:p>
        </p:txBody>
      </p:sp>
      <p:grpSp>
        <p:nvGrpSpPr>
          <p:cNvPr id="2" name="Group 1">
            <a:extLst>
              <a:ext uri="{FF2B5EF4-FFF2-40B4-BE49-F238E27FC236}">
                <a16:creationId xmlns:a16="http://schemas.microsoft.com/office/drawing/2014/main" id="{DCD8E392-6C0D-6649-80C0-39A4479E1E76}"/>
              </a:ext>
            </a:extLst>
          </p:cNvPr>
          <p:cNvGrpSpPr/>
          <p:nvPr/>
        </p:nvGrpSpPr>
        <p:grpSpPr>
          <a:xfrm>
            <a:off x="11731336" y="10336624"/>
            <a:ext cx="924502" cy="924501"/>
            <a:chOff x="11731336" y="10336624"/>
            <a:chExt cx="924502" cy="924501"/>
          </a:xfrm>
        </p:grpSpPr>
        <p:sp>
          <p:nvSpPr>
            <p:cNvPr id="4" name="Rectangle 3">
              <a:extLst>
                <a:ext uri="{FF2B5EF4-FFF2-40B4-BE49-F238E27FC236}">
                  <a16:creationId xmlns:a16="http://schemas.microsoft.com/office/drawing/2014/main" id="{C2F9D6FC-D87E-494C-868E-4DE4DC1CFF3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27D474-ED28-5A46-B407-6659EF32DC9C}"/>
                </a:ext>
              </a:extLst>
            </p:cNvPr>
            <p:cNvSpPr txBox="1"/>
            <p:nvPr/>
          </p:nvSpPr>
          <p:spPr>
            <a:xfrm>
              <a:off x="11731336" y="10537265"/>
              <a:ext cx="924501" cy="523220"/>
            </a:xfrm>
            <a:prstGeom prst="rect">
              <a:avLst/>
            </a:prstGeom>
            <a:noFill/>
          </p:spPr>
          <p:txBody>
            <a:bodyPr wrap="square" rtlCol="0" anchor="ctr">
              <a:spAutoFit/>
            </a:bodyPr>
            <a:lstStyle/>
            <a:p>
              <a:pPr algn="ctr"/>
              <a:r>
                <a:rPr lang="en-US" sz="2800" b="1" spc="200" dirty="0">
                  <a:solidFill>
                    <a:schemeClr val="bg1"/>
                  </a:solidFill>
                </a:rPr>
                <a:t>0</a:t>
              </a:r>
              <a:fld id="{51BF1C52-7EAA-EB43-882D-5F68B691ADDB}" type="slidenum">
                <a:rPr lang="en-US" sz="2800" b="1" spc="200" smtClean="0">
                  <a:solidFill>
                    <a:schemeClr val="bg1"/>
                  </a:solidFill>
                </a:rPr>
                <a:pPr algn="ctr"/>
                <a:t>4</a:t>
              </a:fld>
              <a:endParaRPr lang="en-US" sz="2800" b="1" spc="200" dirty="0">
                <a:solidFill>
                  <a:schemeClr val="bg1"/>
                </a:solidFill>
              </a:endParaRPr>
            </a:p>
          </p:txBody>
        </p:sp>
      </p:grpSp>
      <p:sp>
        <p:nvSpPr>
          <p:cNvPr id="11" name="TextBox 10">
            <a:extLst>
              <a:ext uri="{FF2B5EF4-FFF2-40B4-BE49-F238E27FC236}">
                <a16:creationId xmlns:a16="http://schemas.microsoft.com/office/drawing/2014/main" id="{B55F82C3-FDF5-B945-BB11-8BE6EA8EE858}"/>
              </a:ext>
            </a:extLst>
          </p:cNvPr>
          <p:cNvSpPr txBox="1"/>
          <p:nvPr/>
        </p:nvSpPr>
        <p:spPr>
          <a:xfrm>
            <a:off x="26178933" y="3742267"/>
            <a:ext cx="184731" cy="657424"/>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37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a:ext>
            </a:extLst>
          </a:blip>
          <a:srcRect/>
          <a:stretch/>
        </p:blipFill>
        <p:spPr>
          <a:xfrm>
            <a:off x="12422187" y="457201"/>
            <a:ext cx="11506201"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rcRect/>
          <a:stretch/>
        </p:blipFill>
        <p:spPr>
          <a:xfrm>
            <a:off x="12422187" y="7089119"/>
            <a:ext cx="11506202" cy="6169682"/>
          </a:xfrm>
          <a:prstGeom prst="rect">
            <a:avLst/>
          </a:prstGeom>
          <a:ln>
            <a:noFill/>
          </a:ln>
        </p:spPr>
      </p:pic>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5</a:t>
            </a:fld>
            <a:endParaRPr lang="en-US" sz="2400" b="1" dirty="0">
              <a:solidFill>
                <a:schemeClr val="bg1"/>
              </a:solidFill>
            </a:endParaRPr>
          </a:p>
        </p:txBody>
      </p:sp>
      <p:grpSp>
        <p:nvGrpSpPr>
          <p:cNvPr id="4" name="Group 3">
            <a:extLst>
              <a:ext uri="{FF2B5EF4-FFF2-40B4-BE49-F238E27FC236}">
                <a16:creationId xmlns:a16="http://schemas.microsoft.com/office/drawing/2014/main" id="{8CF8CDED-B00B-6D41-86EE-03C1ED45776C}"/>
              </a:ext>
            </a:extLst>
          </p:cNvPr>
          <p:cNvGrpSpPr/>
          <p:nvPr/>
        </p:nvGrpSpPr>
        <p:grpSpPr>
          <a:xfrm>
            <a:off x="1092198" y="2934522"/>
            <a:ext cx="9752012" cy="7846956"/>
            <a:chOff x="1092198" y="3955243"/>
            <a:chExt cx="9752012" cy="7846956"/>
          </a:xfrm>
        </p:grpSpPr>
        <p:sp>
          <p:nvSpPr>
            <p:cNvPr id="22" name="TextBox 21">
              <a:extLst>
                <a:ext uri="{FF2B5EF4-FFF2-40B4-BE49-F238E27FC236}">
                  <a16:creationId xmlns:a16="http://schemas.microsoft.com/office/drawing/2014/main" id="{97ACC371-6F5C-2942-B4B5-7DB9135DD69E}"/>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Roof leaks are a problem for any type of commercial/industrial roof surface and can occur for any number of reasons. While most roof leaks are easy to spot, some can materialize in other ways such as: mold spots, strong odors, stains/discoloration on walls and ceilings, and of course, puddling water.</a:t>
              </a:r>
            </a:p>
            <a:p>
              <a:pPr>
                <a:lnSpc>
                  <a:spcPct val="125000"/>
                </a:lnSpc>
              </a:pPr>
              <a:endParaRPr lang="en-US" sz="2400" dirty="0">
                <a:solidFill>
                  <a:srgbClr val="727272"/>
                </a:solidFill>
              </a:endParaRPr>
            </a:p>
            <a:p>
              <a:pPr>
                <a:lnSpc>
                  <a:spcPct val="125000"/>
                </a:lnSpc>
              </a:pPr>
              <a:r>
                <a:rPr lang="en-US" sz="2400" dirty="0">
                  <a:solidFill>
                    <a:srgbClr val="727272"/>
                  </a:solidFill>
                </a:rPr>
                <a:t>It is possible for leaks to be limited to one specific area of your roof, but chances are you have multiple leaks throughout your building. In any case, water entering your building is a big problem and steps should be taken immediately to minimize interior damage.</a:t>
              </a:r>
            </a:p>
            <a:p>
              <a:pPr>
                <a:lnSpc>
                  <a:spcPct val="125000"/>
                </a:lnSpc>
              </a:pPr>
              <a:endParaRPr lang="en-US" sz="2400" dirty="0">
                <a:solidFill>
                  <a:srgbClr val="727272"/>
                </a:solidFill>
              </a:endParaRPr>
            </a:p>
            <a:p>
              <a:pPr>
                <a:lnSpc>
                  <a:spcPct val="125000"/>
                </a:lnSpc>
              </a:pPr>
              <a:r>
                <a:rPr lang="en-US" sz="2400" dirty="0">
                  <a:solidFill>
                    <a:srgbClr val="727272"/>
                  </a:solidFill>
                </a:rPr>
                <a:t>Once the severity of the damage is known, an American WeatherStar approved contractor can help you in determining the appropriate, long-term solution to prevent future leaks.</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ROOF LEAKS</a:t>
              </a:r>
            </a:p>
          </p:txBody>
        </p:sp>
        <p:cxnSp>
          <p:nvCxnSpPr>
            <p:cNvPr id="8" name="Straight Connector 7">
              <a:extLst>
                <a:ext uri="{FF2B5EF4-FFF2-40B4-BE49-F238E27FC236}">
                  <a16:creationId xmlns:a16="http://schemas.microsoft.com/office/drawing/2014/main" id="{702E1564-81CE-B045-B375-BD5C2E895E80}"/>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57200"/>
            <a:ext cx="11506200"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7" y="7086599"/>
            <a:ext cx="11506201" cy="6172201"/>
          </a:xfrm>
          <a:prstGeom prst="rect">
            <a:avLst/>
          </a:prstGeom>
          <a:ln>
            <a:noFill/>
          </a:ln>
        </p:spPr>
      </p:pic>
      <p:sp>
        <p:nvSpPr>
          <p:cNvPr id="6" name="Rectangle 5">
            <a:extLst>
              <a:ext uri="{FF2B5EF4-FFF2-40B4-BE49-F238E27FC236}">
                <a16:creationId xmlns:a16="http://schemas.microsoft.com/office/drawing/2014/main" id="{F42AA38E-A002-1E46-A5C0-BC5289FF3406}"/>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8F32C0-FC76-AB47-8F4F-D4D1BF0499C8}"/>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6</a:t>
            </a:fld>
            <a:endParaRPr lang="en-US" sz="2400" b="1" dirty="0">
              <a:solidFill>
                <a:schemeClr val="bg1"/>
              </a:solidFill>
            </a:endParaRPr>
          </a:p>
        </p:txBody>
      </p:sp>
      <p:grpSp>
        <p:nvGrpSpPr>
          <p:cNvPr id="8" name="Group 7">
            <a:extLst>
              <a:ext uri="{FF2B5EF4-FFF2-40B4-BE49-F238E27FC236}">
                <a16:creationId xmlns:a16="http://schemas.microsoft.com/office/drawing/2014/main" id="{E7EBFADD-966F-C547-BAB9-4A2B20917264}"/>
              </a:ext>
            </a:extLst>
          </p:cNvPr>
          <p:cNvGrpSpPr/>
          <p:nvPr/>
        </p:nvGrpSpPr>
        <p:grpSpPr>
          <a:xfrm>
            <a:off x="13251874" y="3165354"/>
            <a:ext cx="9752012" cy="7385292"/>
            <a:chOff x="1092198" y="3955243"/>
            <a:chExt cx="9752012" cy="7385292"/>
          </a:xfrm>
        </p:grpSpPr>
        <p:sp>
          <p:nvSpPr>
            <p:cNvPr id="9" name="TextBox 8">
              <a:extLst>
                <a:ext uri="{FF2B5EF4-FFF2-40B4-BE49-F238E27FC236}">
                  <a16:creationId xmlns:a16="http://schemas.microsoft.com/office/drawing/2014/main" id="{2A3B358A-7440-1F48-AF6A-0DC38C4C913E}"/>
                </a:ext>
              </a:extLst>
            </p:cNvPr>
            <p:cNvSpPr txBox="1"/>
            <p:nvPr/>
          </p:nvSpPr>
          <p:spPr>
            <a:xfrm>
              <a:off x="1092198" y="5742399"/>
              <a:ext cx="9752012" cy="5598136"/>
            </a:xfrm>
            <a:prstGeom prst="rect">
              <a:avLst/>
            </a:prstGeom>
            <a:noFill/>
          </p:spPr>
          <p:txBody>
            <a:bodyPr wrap="square" rtlCol="0">
              <a:spAutoFit/>
            </a:bodyPr>
            <a:lstStyle/>
            <a:p>
              <a:pPr>
                <a:lnSpc>
                  <a:spcPct val="125000"/>
                </a:lnSpc>
              </a:pPr>
              <a:r>
                <a:rPr lang="en-US" sz="2400" dirty="0">
                  <a:solidFill>
                    <a:srgbClr val="727272"/>
                  </a:solidFill>
                </a:rPr>
                <a:t>Ponding water, also known as standing water, occurs when there is poor or no drainage on the roof surface. This formation of water typically develops when drains, gutters, downspouts, and other vulnerable roof components are not regularly cleaned or properly maintained.</a:t>
              </a:r>
            </a:p>
            <a:p>
              <a:pPr>
                <a:lnSpc>
                  <a:spcPct val="125000"/>
                </a:lnSpc>
              </a:pPr>
              <a:endParaRPr lang="en-US" sz="2400" dirty="0">
                <a:solidFill>
                  <a:srgbClr val="727272"/>
                </a:solidFill>
              </a:endParaRPr>
            </a:p>
            <a:p>
              <a:pPr>
                <a:lnSpc>
                  <a:spcPct val="125000"/>
                </a:lnSpc>
              </a:pPr>
              <a:r>
                <a:rPr lang="en-US" sz="2400" dirty="0">
                  <a:solidFill>
                    <a:srgbClr val="727272"/>
                  </a:solidFill>
                </a:rPr>
                <a:t>Naturally, ponding water can lead to roof leaks, but it can also lead to other, equally serious issues. The accumulation of ponding water adds a lot of extra weight to the roof surface, which can potentially compromise the structural integrity of your building.</a:t>
              </a:r>
            </a:p>
            <a:p>
              <a:pPr>
                <a:lnSpc>
                  <a:spcPct val="125000"/>
                </a:lnSpc>
              </a:pPr>
              <a:endParaRPr lang="en-US" sz="2400" dirty="0">
                <a:solidFill>
                  <a:srgbClr val="727272"/>
                </a:solidFill>
              </a:endParaRPr>
            </a:p>
            <a:p>
              <a:pPr>
                <a:lnSpc>
                  <a:spcPct val="125000"/>
                </a:lnSpc>
              </a:pPr>
              <a:r>
                <a:rPr lang="en-US" sz="2400" dirty="0">
                  <a:solidFill>
                    <a:srgbClr val="727272"/>
                  </a:solidFill>
                </a:rPr>
                <a:t>If not addressed in a timely manner, ponding water can become a very costly problem for a building owner or property manager.</a:t>
              </a:r>
            </a:p>
          </p:txBody>
        </p:sp>
        <p:sp>
          <p:nvSpPr>
            <p:cNvPr id="10" name="Subtitle 2">
              <a:extLst>
                <a:ext uri="{FF2B5EF4-FFF2-40B4-BE49-F238E27FC236}">
                  <a16:creationId xmlns:a16="http://schemas.microsoft.com/office/drawing/2014/main" id="{3375E58F-399A-134F-BA41-6596D6FD8FD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PONDING WATER</a:t>
              </a:r>
            </a:p>
          </p:txBody>
        </p:sp>
        <p:cxnSp>
          <p:nvCxnSpPr>
            <p:cNvPr id="11" name="Straight Connector 10">
              <a:extLst>
                <a:ext uri="{FF2B5EF4-FFF2-40B4-BE49-F238E27FC236}">
                  <a16:creationId xmlns:a16="http://schemas.microsoft.com/office/drawing/2014/main" id="{C04875B0-D18D-9948-9D28-55AF23CB5903}"/>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7" y="457201"/>
            <a:ext cx="11506201"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7" y="7086600"/>
            <a:ext cx="11506201" cy="6172200"/>
          </a:xfrm>
          <a:prstGeom prst="rect">
            <a:avLst/>
          </a:prstGeom>
          <a:ln>
            <a:noFill/>
          </a:ln>
        </p:spPr>
      </p:pic>
      <p:sp>
        <p:nvSpPr>
          <p:cNvPr id="6" name="Rectangle 5">
            <a:extLst>
              <a:ext uri="{FF2B5EF4-FFF2-40B4-BE49-F238E27FC236}">
                <a16:creationId xmlns:a16="http://schemas.microsoft.com/office/drawing/2014/main" id="{B5D1B4CB-7078-A544-8E04-5388BB9189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ABD94-1D52-D641-803C-06009E76D390}"/>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7</a:t>
            </a:fld>
            <a:endParaRPr lang="en-US" sz="2400" b="1" dirty="0">
              <a:solidFill>
                <a:schemeClr val="bg1"/>
              </a:solidFill>
            </a:endParaRPr>
          </a:p>
        </p:txBody>
      </p:sp>
      <p:grpSp>
        <p:nvGrpSpPr>
          <p:cNvPr id="8" name="Group 7">
            <a:extLst>
              <a:ext uri="{FF2B5EF4-FFF2-40B4-BE49-F238E27FC236}">
                <a16:creationId xmlns:a16="http://schemas.microsoft.com/office/drawing/2014/main" id="{83C51621-BE23-BE44-BEEE-75300DA14012}"/>
              </a:ext>
            </a:extLst>
          </p:cNvPr>
          <p:cNvGrpSpPr/>
          <p:nvPr/>
        </p:nvGrpSpPr>
        <p:grpSpPr>
          <a:xfrm>
            <a:off x="1092198" y="2934522"/>
            <a:ext cx="9752012" cy="7846956"/>
            <a:chOff x="1092198" y="3955243"/>
            <a:chExt cx="9752012" cy="7846956"/>
          </a:xfrm>
        </p:grpSpPr>
        <p:sp>
          <p:nvSpPr>
            <p:cNvPr id="9" name="TextBox 8">
              <a:extLst>
                <a:ext uri="{FF2B5EF4-FFF2-40B4-BE49-F238E27FC236}">
                  <a16:creationId xmlns:a16="http://schemas.microsoft.com/office/drawing/2014/main" id="{F8C4E9FE-7851-2948-B3D3-2CC834542261}"/>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Hailstorms and high winds can wreak havoc on any commercial or industrial roof. In some cases, the damage caused by a storm can be easily repaired with minimal expense on behalf of the building owner. In other cases, the damage sustained during a storm can result in total loss.</a:t>
              </a:r>
            </a:p>
            <a:p>
              <a:pPr>
                <a:lnSpc>
                  <a:spcPct val="125000"/>
                </a:lnSpc>
              </a:pPr>
              <a:endParaRPr lang="en-US" sz="2400" dirty="0">
                <a:solidFill>
                  <a:srgbClr val="727272"/>
                </a:solidFill>
              </a:endParaRPr>
            </a:p>
            <a:p>
              <a:pPr>
                <a:lnSpc>
                  <a:spcPct val="125000"/>
                </a:lnSpc>
              </a:pPr>
              <a:r>
                <a:rPr lang="en-US" sz="2400" dirty="0">
                  <a:solidFill>
                    <a:srgbClr val="727272"/>
                  </a:solidFill>
                </a:rPr>
                <a:t>Even minor storms have the potential to damage commercial roof surfaces allowing for moisture intrusion and separation of the membrane from the underlying substrate. If addressed early, building owners and managers can avoid a costly, more-extensive repair project later on.</a:t>
              </a:r>
            </a:p>
            <a:p>
              <a:pPr>
                <a:lnSpc>
                  <a:spcPct val="125000"/>
                </a:lnSpc>
              </a:pPr>
              <a:endParaRPr lang="en-US" sz="2400" dirty="0">
                <a:solidFill>
                  <a:srgbClr val="727272"/>
                </a:solidFill>
              </a:endParaRPr>
            </a:p>
            <a:p>
              <a:pPr>
                <a:lnSpc>
                  <a:spcPct val="125000"/>
                </a:lnSpc>
              </a:pPr>
              <a:r>
                <a:rPr lang="en-US" sz="2400" dirty="0">
                  <a:solidFill>
                    <a:srgbClr val="727272"/>
                  </a:solidFill>
                </a:rPr>
                <a:t>If you believe your commercial or industrial building has sustained storm damage, contact your American WeatherStar approved contractor today for a free roof inspection.</a:t>
              </a:r>
            </a:p>
          </p:txBody>
        </p:sp>
        <p:sp>
          <p:nvSpPr>
            <p:cNvPr id="10" name="Subtitle 2">
              <a:extLst>
                <a:ext uri="{FF2B5EF4-FFF2-40B4-BE49-F238E27FC236}">
                  <a16:creationId xmlns:a16="http://schemas.microsoft.com/office/drawing/2014/main" id="{A918EC2C-F8FE-274F-864F-2C263F840FC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STORM DAMAGE</a:t>
              </a:r>
            </a:p>
          </p:txBody>
        </p:sp>
        <p:cxnSp>
          <p:nvCxnSpPr>
            <p:cNvPr id="11" name="Straight Connector 10">
              <a:extLst>
                <a:ext uri="{FF2B5EF4-FFF2-40B4-BE49-F238E27FC236}">
                  <a16:creationId xmlns:a16="http://schemas.microsoft.com/office/drawing/2014/main" id="{4F68CD09-E308-2F49-A1DA-B4971D9122B8}"/>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1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57200"/>
            <a:ext cx="11506200" cy="621374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8</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2934522"/>
            <a:ext cx="9752012" cy="7846956"/>
            <a:chOff x="1092198" y="3955243"/>
            <a:chExt cx="9752012" cy="7846956"/>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Mechanical damage is a broad term used to describe damage associated with equipment present on a roof in conjunction with human error. This type of damage is typically caused by: pedestrian traffic, tools and equipment, HVAC units, communication equipment, improperly discarded hardware, etc.</a:t>
              </a:r>
            </a:p>
            <a:p>
              <a:pPr>
                <a:lnSpc>
                  <a:spcPct val="125000"/>
                </a:lnSpc>
              </a:pPr>
              <a:endParaRPr lang="en-US" sz="2400" dirty="0">
                <a:solidFill>
                  <a:srgbClr val="727272"/>
                </a:solidFill>
              </a:endParaRPr>
            </a:p>
            <a:p>
              <a:pPr>
                <a:lnSpc>
                  <a:spcPct val="125000"/>
                </a:lnSpc>
              </a:pPr>
              <a:r>
                <a:rPr lang="en-US" sz="2400" dirty="0">
                  <a:solidFill>
                    <a:srgbClr val="727272"/>
                  </a:solidFill>
                </a:rPr>
                <a:t>Just like any other type of damage, mechanical damage can lead to much bigger problems if not addressed promptly. While it may not be practical to accompany everyone that goes up on your roof, a little guidance and education can go a long way towards avoiding any mishaps.</a:t>
              </a:r>
            </a:p>
            <a:p>
              <a:pPr>
                <a:lnSpc>
                  <a:spcPct val="125000"/>
                </a:lnSpc>
              </a:pPr>
              <a:endParaRPr lang="en-US" sz="2400" dirty="0">
                <a:solidFill>
                  <a:srgbClr val="727272"/>
                </a:solidFill>
              </a:endParaRPr>
            </a:p>
            <a:p>
              <a:pPr>
                <a:lnSpc>
                  <a:spcPct val="125000"/>
                </a:lnSpc>
              </a:pPr>
              <a:r>
                <a:rPr lang="en-US" sz="2400" dirty="0">
                  <a:solidFill>
                    <a:srgbClr val="727272"/>
                  </a:solidFill>
                </a:rPr>
                <a:t>Though you may not have reason to believe that your roof has been subject to mechanical damage, we strongly recommend building owners get their roofs inspected regularly, and follow a scheduled maintenance program.</a:t>
              </a: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MECHANICAL DAMAGE</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4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57201"/>
            <a:ext cx="11521440" cy="61721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21440" cy="6172200"/>
          </a:xfrm>
          <a:prstGeom prst="rect">
            <a:avLst/>
          </a:prstGeom>
          <a:ln>
            <a:noFill/>
          </a:ln>
        </p:spPr>
      </p:pic>
      <p:sp>
        <p:nvSpPr>
          <p:cNvPr id="6" name="Rectangle 5">
            <a:extLst>
              <a:ext uri="{FF2B5EF4-FFF2-40B4-BE49-F238E27FC236}">
                <a16:creationId xmlns:a16="http://schemas.microsoft.com/office/drawing/2014/main" id="{2A047124-B1AF-204D-8BE5-DFAAFCF51EB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3529CB-6B32-9A48-B396-B0AFB137159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9</a:t>
            </a:fld>
            <a:endParaRPr lang="en-US" sz="2400" b="1" dirty="0">
              <a:solidFill>
                <a:schemeClr val="bg1"/>
              </a:solidFill>
            </a:endParaRPr>
          </a:p>
        </p:txBody>
      </p:sp>
      <p:grpSp>
        <p:nvGrpSpPr>
          <p:cNvPr id="8" name="Group 7">
            <a:extLst>
              <a:ext uri="{FF2B5EF4-FFF2-40B4-BE49-F238E27FC236}">
                <a16:creationId xmlns:a16="http://schemas.microsoft.com/office/drawing/2014/main" id="{818CFF09-7713-E64C-A029-3D880E518D86}"/>
              </a:ext>
            </a:extLst>
          </p:cNvPr>
          <p:cNvGrpSpPr/>
          <p:nvPr/>
        </p:nvGrpSpPr>
        <p:grpSpPr>
          <a:xfrm>
            <a:off x="1092198" y="2934522"/>
            <a:ext cx="9752012" cy="7846956"/>
            <a:chOff x="1092198" y="3955243"/>
            <a:chExt cx="9752012" cy="7846956"/>
          </a:xfrm>
        </p:grpSpPr>
        <p:sp>
          <p:nvSpPr>
            <p:cNvPr id="9" name="TextBox 8">
              <a:extLst>
                <a:ext uri="{FF2B5EF4-FFF2-40B4-BE49-F238E27FC236}">
                  <a16:creationId xmlns:a16="http://schemas.microsoft.com/office/drawing/2014/main" id="{D5BDCB68-D2E7-EC4D-9471-B79AC7979ED6}"/>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Most commercial roofing systems last between 15 and 20 years; that can vary depending on a few different factors. Regular maintenance and repair can help extend the service life of your roof, but eventually, all roofs need to be fully replaced.</a:t>
              </a:r>
            </a:p>
            <a:p>
              <a:pPr>
                <a:lnSpc>
                  <a:spcPct val="125000"/>
                </a:lnSpc>
              </a:pPr>
              <a:endParaRPr lang="en-US" sz="2400" dirty="0">
                <a:solidFill>
                  <a:srgbClr val="727272"/>
                </a:solidFill>
              </a:endParaRPr>
            </a:p>
            <a:p>
              <a:pPr>
                <a:lnSpc>
                  <a:spcPct val="125000"/>
                </a:lnSpc>
              </a:pPr>
              <a:r>
                <a:rPr lang="en-US" sz="2400" dirty="0">
                  <a:solidFill>
                    <a:srgbClr val="727272"/>
                  </a:solidFill>
                </a:rPr>
                <a:t>Many roof replacements (tear-offs) are totally unnecessary. Many building owners don’t know that fluid-applied roof restoration systems are a perfectly suitable solution to extend the life of their roof, not to mention roof restoration cost half as much as a full replacement.</a:t>
              </a:r>
            </a:p>
            <a:p>
              <a:pPr>
                <a:lnSpc>
                  <a:spcPct val="125000"/>
                </a:lnSpc>
              </a:pPr>
              <a:endParaRPr lang="en-US" sz="2400" dirty="0">
                <a:solidFill>
                  <a:srgbClr val="727272"/>
                </a:solidFill>
              </a:endParaRPr>
            </a:p>
            <a:p>
              <a:pPr>
                <a:lnSpc>
                  <a:spcPct val="125000"/>
                </a:lnSpc>
              </a:pPr>
              <a:r>
                <a:rPr lang="en-US" sz="2400" dirty="0">
                  <a:solidFill>
                    <a:srgbClr val="727272"/>
                  </a:solidFill>
                </a:rPr>
                <a:t>Not sure if a fluid-applied roof restoration system is right for your commercial/industrial building? Contact American WeatherStar today to schedule your free roof inspection.</a:t>
              </a:r>
            </a:p>
          </p:txBody>
        </p:sp>
        <p:sp>
          <p:nvSpPr>
            <p:cNvPr id="10" name="Subtitle 2">
              <a:extLst>
                <a:ext uri="{FF2B5EF4-FFF2-40B4-BE49-F238E27FC236}">
                  <a16:creationId xmlns:a16="http://schemas.microsoft.com/office/drawing/2014/main" id="{138B7E07-A661-E944-85BE-8A2311B465F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AGED MEMBRANE</a:t>
              </a:r>
            </a:p>
          </p:txBody>
        </p:sp>
        <p:cxnSp>
          <p:nvCxnSpPr>
            <p:cNvPr id="11" name="Straight Connector 10">
              <a:extLst>
                <a:ext uri="{FF2B5EF4-FFF2-40B4-BE49-F238E27FC236}">
                  <a16:creationId xmlns:a16="http://schemas.microsoft.com/office/drawing/2014/main" id="{65822312-B208-1A49-A082-049F2DBBC212}"/>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8898</TotalTime>
  <Words>1590</Words>
  <Application>Microsoft Macintosh PowerPoint</Application>
  <PresentationFormat>Custom</PresentationFormat>
  <Paragraphs>158</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Kamrey Marchand</cp:lastModifiedBy>
  <cp:revision>533</cp:revision>
  <cp:lastPrinted>2018-07-11T21:34:32Z</cp:lastPrinted>
  <dcterms:created xsi:type="dcterms:W3CDTF">2018-06-12T20:17:23Z</dcterms:created>
  <dcterms:modified xsi:type="dcterms:W3CDTF">2023-05-15T20:42:03Z</dcterms:modified>
</cp:coreProperties>
</file>