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29"/>
  </p:handoutMasterIdLst>
  <p:sldIdLst>
    <p:sldId id="256" r:id="rId2"/>
    <p:sldId id="261" r:id="rId3"/>
    <p:sldId id="263" r:id="rId4"/>
    <p:sldId id="264" r:id="rId5"/>
    <p:sldId id="262" r:id="rId6"/>
    <p:sldId id="292" r:id="rId7"/>
    <p:sldId id="257" r:id="rId8"/>
    <p:sldId id="259" r:id="rId9"/>
    <p:sldId id="258" r:id="rId10"/>
    <p:sldId id="294" r:id="rId11"/>
    <p:sldId id="293" r:id="rId12"/>
    <p:sldId id="265" r:id="rId13"/>
    <p:sldId id="266" r:id="rId14"/>
    <p:sldId id="269" r:id="rId15"/>
    <p:sldId id="267" r:id="rId16"/>
    <p:sldId id="270" r:id="rId17"/>
    <p:sldId id="272" r:id="rId18"/>
    <p:sldId id="268" r:id="rId19"/>
    <p:sldId id="273" r:id="rId20"/>
    <p:sldId id="278" r:id="rId21"/>
    <p:sldId id="279" r:id="rId22"/>
    <p:sldId id="280" r:id="rId23"/>
    <p:sldId id="291" r:id="rId24"/>
    <p:sldId id="289" r:id="rId25"/>
    <p:sldId id="288" r:id="rId26"/>
    <p:sldId id="274" r:id="rId27"/>
    <p:sldId id="281" r:id="rId28"/>
  </p:sldIdLst>
  <p:sldSz cx="24387175" cy="13716000"/>
  <p:notesSz cx="6858000" cy="9144000"/>
  <p:defaultTextStyle>
    <a:defPPr>
      <a:defRPr lang="en-US"/>
    </a:defPPr>
    <a:lvl1pPr marL="0" algn="l" defTabSz="1865376" rtl="0" eaLnBrk="1" latinLnBrk="0" hangingPunct="1">
      <a:defRPr sz="3672" kern="1200">
        <a:solidFill>
          <a:schemeClr val="tx1"/>
        </a:solidFill>
        <a:latin typeface="+mn-lt"/>
        <a:ea typeface="+mn-ea"/>
        <a:cs typeface="+mn-cs"/>
      </a:defRPr>
    </a:lvl1pPr>
    <a:lvl2pPr marL="932688" algn="l" defTabSz="1865376" rtl="0" eaLnBrk="1" latinLnBrk="0" hangingPunct="1">
      <a:defRPr sz="3672" kern="1200">
        <a:solidFill>
          <a:schemeClr val="tx1"/>
        </a:solidFill>
        <a:latin typeface="+mn-lt"/>
        <a:ea typeface="+mn-ea"/>
        <a:cs typeface="+mn-cs"/>
      </a:defRPr>
    </a:lvl2pPr>
    <a:lvl3pPr marL="1865376" algn="l" defTabSz="1865376" rtl="0" eaLnBrk="1" latinLnBrk="0" hangingPunct="1">
      <a:defRPr sz="3672" kern="1200">
        <a:solidFill>
          <a:schemeClr val="tx1"/>
        </a:solidFill>
        <a:latin typeface="+mn-lt"/>
        <a:ea typeface="+mn-ea"/>
        <a:cs typeface="+mn-cs"/>
      </a:defRPr>
    </a:lvl3pPr>
    <a:lvl4pPr marL="2798064" algn="l" defTabSz="1865376" rtl="0" eaLnBrk="1" latinLnBrk="0" hangingPunct="1">
      <a:defRPr sz="3672" kern="1200">
        <a:solidFill>
          <a:schemeClr val="tx1"/>
        </a:solidFill>
        <a:latin typeface="+mn-lt"/>
        <a:ea typeface="+mn-ea"/>
        <a:cs typeface="+mn-cs"/>
      </a:defRPr>
    </a:lvl4pPr>
    <a:lvl5pPr marL="3730752" algn="l" defTabSz="1865376" rtl="0" eaLnBrk="1" latinLnBrk="0" hangingPunct="1">
      <a:defRPr sz="3672" kern="1200">
        <a:solidFill>
          <a:schemeClr val="tx1"/>
        </a:solidFill>
        <a:latin typeface="+mn-lt"/>
        <a:ea typeface="+mn-ea"/>
        <a:cs typeface="+mn-cs"/>
      </a:defRPr>
    </a:lvl5pPr>
    <a:lvl6pPr marL="4663440" algn="l" defTabSz="1865376" rtl="0" eaLnBrk="1" latinLnBrk="0" hangingPunct="1">
      <a:defRPr sz="3672" kern="1200">
        <a:solidFill>
          <a:schemeClr val="tx1"/>
        </a:solidFill>
        <a:latin typeface="+mn-lt"/>
        <a:ea typeface="+mn-ea"/>
        <a:cs typeface="+mn-cs"/>
      </a:defRPr>
    </a:lvl6pPr>
    <a:lvl7pPr marL="5596128" algn="l" defTabSz="1865376" rtl="0" eaLnBrk="1" latinLnBrk="0" hangingPunct="1">
      <a:defRPr sz="3672" kern="1200">
        <a:solidFill>
          <a:schemeClr val="tx1"/>
        </a:solidFill>
        <a:latin typeface="+mn-lt"/>
        <a:ea typeface="+mn-ea"/>
        <a:cs typeface="+mn-cs"/>
      </a:defRPr>
    </a:lvl7pPr>
    <a:lvl8pPr marL="6528816" algn="l" defTabSz="1865376" rtl="0" eaLnBrk="1" latinLnBrk="0" hangingPunct="1">
      <a:defRPr sz="3672" kern="1200">
        <a:solidFill>
          <a:schemeClr val="tx1"/>
        </a:solidFill>
        <a:latin typeface="+mn-lt"/>
        <a:ea typeface="+mn-ea"/>
        <a:cs typeface="+mn-cs"/>
      </a:defRPr>
    </a:lvl8pPr>
    <a:lvl9pPr marL="7461504" algn="l" defTabSz="1865376" rtl="0" eaLnBrk="1" latinLnBrk="0" hangingPunct="1">
      <a:defRPr sz="36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289" userDrawn="1">
          <p15:clr>
            <a:srgbClr val="F26B43"/>
          </p15:clr>
        </p15:guide>
        <p15:guide id="3" pos="7681" userDrawn="1">
          <p15:clr>
            <a:srgbClr val="000000"/>
          </p15:clr>
        </p15:guide>
        <p15:guide id="4" pos="15073" userDrawn="1">
          <p15:clr>
            <a:srgbClr val="F26B43"/>
          </p15:clr>
        </p15:guide>
        <p15:guide id="5" orient="horz" pos="8352" userDrawn="1">
          <p15:clr>
            <a:srgbClr val="A4A3A4"/>
          </p15:clr>
        </p15:guide>
        <p15:guide id="6" orient="horz" pos="4320" userDrawn="1">
          <p15:clr>
            <a:srgbClr val="000000"/>
          </p15:clr>
        </p15:guide>
        <p15:guide id="7" orient="horz" pos="4488" userDrawn="1">
          <p15:clr>
            <a:srgbClr val="A4A3A4"/>
          </p15:clr>
        </p15:guide>
        <p15:guide id="8" orient="horz" pos="4176" userDrawn="1">
          <p15:clr>
            <a:srgbClr val="A4A3A4"/>
          </p15:clr>
        </p15:guide>
        <p15:guide id="9" pos="7825" userDrawn="1">
          <p15:clr>
            <a:srgbClr val="F26B43"/>
          </p15:clr>
        </p15:guide>
        <p15:guide id="10" pos="7537" userDrawn="1">
          <p15:clr>
            <a:srgbClr val="F26B43"/>
          </p15:clr>
        </p15:guide>
        <p15:guide id="11" pos="3961" userDrawn="1">
          <p15:clr>
            <a:srgbClr val="F26B43"/>
          </p15:clr>
        </p15:guide>
        <p15:guide id="12" pos="10153" userDrawn="1">
          <p15:clr>
            <a:srgbClr val="F26B43"/>
          </p15:clr>
        </p15:guide>
        <p15:guide id="13" pos="2737" userDrawn="1">
          <p15:clr>
            <a:srgbClr val="F26B43"/>
          </p15:clr>
        </p15:guide>
        <p15:guide id="14" pos="5185" userDrawn="1">
          <p15:clr>
            <a:srgbClr val="F26B43"/>
          </p15:clr>
        </p15:guide>
        <p15:guide id="15" pos="11401" userDrawn="1">
          <p15:clr>
            <a:srgbClr val="F26B43"/>
          </p15:clr>
        </p15:guide>
        <p15:guide id="16" pos="12601" userDrawn="1">
          <p15:clr>
            <a:srgbClr val="F26B43"/>
          </p15:clr>
        </p15:guide>
        <p15:guide id="17" orient="horz" pos="2928" userDrawn="1">
          <p15:clr>
            <a:srgbClr val="A4A3A4"/>
          </p15:clr>
        </p15:guide>
        <p15:guide id="18" orient="horz" pos="5712" userDrawn="1">
          <p15:clr>
            <a:srgbClr val="A4A3A4"/>
          </p15:clr>
        </p15:guide>
        <p15:guide id="19" orient="horz" pos="2784" userDrawn="1">
          <p15:clr>
            <a:srgbClr val="A4A3A4"/>
          </p15:clr>
        </p15:guide>
        <p15:guide id="20" orient="horz" pos="3072" userDrawn="1">
          <p15:clr>
            <a:srgbClr val="A4A3A4"/>
          </p15:clr>
        </p15:guide>
        <p15:guide id="21" orient="horz" pos="5568" userDrawn="1">
          <p15:clr>
            <a:srgbClr val="A4A3A4"/>
          </p15:clr>
        </p15:guide>
        <p15:guide id="22" orient="horz" pos="5856" userDrawn="1">
          <p15:clr>
            <a:srgbClr val="A4A3A4"/>
          </p15:clr>
        </p15:guide>
        <p15:guide id="23" pos="1513" userDrawn="1">
          <p15:clr>
            <a:srgbClr val="F26B43"/>
          </p15:clr>
        </p15:guide>
        <p15:guide id="24" pos="13849" userDrawn="1">
          <p15:clr>
            <a:srgbClr val="F26B43"/>
          </p15:clr>
        </p15:guide>
        <p15:guide id="25" orient="horz" pos="768" userDrawn="1">
          <p15:clr>
            <a:srgbClr val="A4A3A4"/>
          </p15:clr>
        </p15:guide>
        <p15:guide id="26" orient="horz" pos="7872" userDrawn="1">
          <p15:clr>
            <a:srgbClr val="A4A3A4"/>
          </p15:clr>
        </p15:guide>
        <p15:guide id="27" pos="8929" userDrawn="1">
          <p15:clr>
            <a:srgbClr val="F26B43"/>
          </p15:clr>
        </p15:guide>
        <p15:guide id="28" pos="6409" userDrawn="1">
          <p15:clr>
            <a:srgbClr val="F26B43"/>
          </p15:clr>
        </p15:guide>
        <p15:guide id="29" pos="6505" userDrawn="1">
          <p15:clr>
            <a:srgbClr val="FDE53C"/>
          </p15:clr>
        </p15:guide>
        <p15:guide id="30" pos="5329" userDrawn="1">
          <p15:clr>
            <a:srgbClr val="FDE53C"/>
          </p15:clr>
        </p15:guide>
        <p15:guide id="31" pos="4225" userDrawn="1">
          <p15:clr>
            <a:srgbClr val="FDE53C"/>
          </p15:clr>
        </p15:guide>
        <p15:guide id="32" pos="3073" userDrawn="1">
          <p15:clr>
            <a:srgbClr val="FDE53C"/>
          </p15:clr>
        </p15:guide>
        <p15:guide id="33" pos="1921" userDrawn="1">
          <p15:clr>
            <a:srgbClr val="FDE53C"/>
          </p15:clr>
        </p15:guide>
        <p15:guide id="34" pos="793" userDrawn="1">
          <p15:clr>
            <a:srgbClr val="FDE53C"/>
          </p15:clr>
        </p15:guide>
        <p15:guide id="35" pos="8833" userDrawn="1">
          <p15:clr>
            <a:srgbClr val="FDE53C"/>
          </p15:clr>
        </p15:guide>
        <p15:guide id="36" pos="9985" userDrawn="1">
          <p15:clr>
            <a:srgbClr val="FDE53C"/>
          </p15:clr>
        </p15:guide>
        <p15:guide id="37" pos="11137" userDrawn="1">
          <p15:clr>
            <a:srgbClr val="FDE53C"/>
          </p15:clr>
        </p15:guide>
        <p15:guide id="38" pos="12241" userDrawn="1">
          <p15:clr>
            <a:srgbClr val="FDE53C"/>
          </p15:clr>
        </p15:guide>
        <p15:guide id="39" pos="13441" userDrawn="1">
          <p15:clr>
            <a:srgbClr val="FDE53C"/>
          </p15:clr>
        </p15:guide>
        <p15:guide id="40" pos="14593" userDrawn="1">
          <p15:clr>
            <a:srgbClr val="FDE53C"/>
          </p15:clr>
        </p15:guide>
        <p15:guide id="41" pos="8449" userDrawn="1">
          <p15:clr>
            <a:srgbClr val="5ACBF0"/>
          </p15:clr>
        </p15:guide>
        <p15:guide id="42" pos="6889" userDrawn="1">
          <p15:clr>
            <a:srgbClr val="5ACBF0"/>
          </p15:clr>
        </p15:guide>
        <p15:guide id="43" orient="horz" pos="4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A0A"/>
    <a:srgbClr val="727272"/>
    <a:srgbClr val="0C2340"/>
    <a:srgbClr val="868686"/>
    <a:srgbClr val="A50000"/>
    <a:srgbClr val="002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p:restoredTop sz="94637"/>
  </p:normalViewPr>
  <p:slideViewPr>
    <p:cSldViewPr snapToGrid="0" snapToObjects="1" showGuides="1">
      <p:cViewPr varScale="1">
        <p:scale>
          <a:sx n="62" d="100"/>
          <a:sy n="62" d="100"/>
        </p:scale>
        <p:origin x="272" y="296"/>
      </p:cViewPr>
      <p:guideLst>
        <p:guide orient="horz" pos="264"/>
        <p:guide pos="289"/>
        <p:guide pos="7681"/>
        <p:guide pos="15073"/>
        <p:guide orient="horz" pos="8352"/>
        <p:guide orient="horz" pos="4320"/>
        <p:guide orient="horz" pos="4488"/>
        <p:guide orient="horz" pos="4176"/>
        <p:guide pos="7825"/>
        <p:guide pos="7537"/>
        <p:guide pos="3961"/>
        <p:guide pos="10153"/>
        <p:guide pos="2737"/>
        <p:guide pos="5185"/>
        <p:guide pos="11401"/>
        <p:guide pos="12601"/>
        <p:guide orient="horz" pos="2928"/>
        <p:guide orient="horz" pos="5712"/>
        <p:guide orient="horz" pos="2784"/>
        <p:guide orient="horz" pos="3072"/>
        <p:guide orient="horz" pos="5568"/>
        <p:guide orient="horz" pos="5856"/>
        <p:guide pos="1513"/>
        <p:guide pos="13849"/>
        <p:guide orient="horz" pos="768"/>
        <p:guide orient="horz" pos="7872"/>
        <p:guide pos="8929"/>
        <p:guide pos="6409"/>
        <p:guide pos="6505"/>
        <p:guide pos="5329"/>
        <p:guide pos="4225"/>
        <p:guide pos="3073"/>
        <p:guide pos="1921"/>
        <p:guide pos="793"/>
        <p:guide pos="8833"/>
        <p:guide pos="9985"/>
        <p:guide pos="11137"/>
        <p:guide pos="12241"/>
        <p:guide pos="13441"/>
        <p:guide pos="14593"/>
        <p:guide pos="8449"/>
        <p:guide pos="6889"/>
        <p:guide orient="horz" pos="4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45DDA4-6DDD-9048-83E5-50C41278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648C6-6E4F-6040-810A-C75479F06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303FCA-547F-FC47-8CC8-C166BE115CB3}" type="datetimeFigureOut">
              <a:rPr lang="en-US" smtClean="0"/>
              <a:t>5/23/23</a:t>
            </a:fld>
            <a:endParaRPr lang="en-US"/>
          </a:p>
        </p:txBody>
      </p:sp>
      <p:sp>
        <p:nvSpPr>
          <p:cNvPr id="4" name="Footer Placeholder 3">
            <a:extLst>
              <a:ext uri="{FF2B5EF4-FFF2-40B4-BE49-F238E27FC236}">
                <a16:creationId xmlns:a16="http://schemas.microsoft.com/office/drawing/2014/main" id="{88843232-DC25-DB4A-9B8D-38F663B55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90F012-79C6-9142-8A90-65EA10D9D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D1FE9-D8DC-4E4B-AD05-E33579490586}" type="slidenum">
              <a:rPr lang="en-US" smtClean="0"/>
              <a:t>‹#›</a:t>
            </a:fld>
            <a:endParaRPr lang="en-US"/>
          </a:p>
        </p:txBody>
      </p:sp>
    </p:spTree>
    <p:extLst>
      <p:ext uri="{BB962C8B-B14F-4D97-AF65-F5344CB8AC3E}">
        <p14:creationId xmlns:p14="http://schemas.microsoft.com/office/powerpoint/2010/main" val="18092784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1418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803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5119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1124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7562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464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9C7CB-E9BE-4B4C-B733-CA2D954D74DF}"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34004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9C7CB-E9BE-4B4C-B733-CA2D954D74DF}" type="datetimeFigureOut">
              <a:rPr lang="en-US" smtClean="0"/>
              <a:t>5/23/23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1218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9C7CB-E9BE-4B4C-B733-CA2D954D74DF}" type="datetimeFigureOut">
              <a:rPr lang="en-US" smtClean="0"/>
              <a:t>5/23/23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256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510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24452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BB9C7CB-E9BE-4B4C-B733-CA2D954D74DF}" type="datetimeFigureOut">
              <a:rPr lang="en-US" smtClean="0"/>
              <a:t>5/23/23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B7D85D-9592-7041-A56A-BC916D5C95F4}" type="slidenum">
              <a:rPr lang="en-US" smtClean="0"/>
              <a:t>‹#›</a:t>
            </a:fld>
            <a:endParaRPr lang="en-US"/>
          </a:p>
        </p:txBody>
      </p:sp>
    </p:spTree>
    <p:extLst>
      <p:ext uri="{BB962C8B-B14F-4D97-AF65-F5344CB8AC3E}">
        <p14:creationId xmlns:p14="http://schemas.microsoft.com/office/powerpoint/2010/main" val="4248247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americanweatherstar.com/warranty/stargard-warranty-samples/" TargetMode="External"/><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2"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www.americanweatherstar.com/wp-content/uploads/2014/02/stargard-plus-brochure-application-fillable.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americanweatherstar.com/download/75/urethane-roof-coatings/79856/product-data-sheet-aliphatic-urethane-510?preview=1" TargetMode="External"/><Relationship Id="rId3" Type="http://schemas.openxmlformats.org/officeDocument/2006/relationships/hyperlink" Target="https://www.americanweatherstar.com/warranty/stargard-warranty-samples/" TargetMode="External"/><Relationship Id="rId7" Type="http://schemas.openxmlformats.org/officeDocument/2006/relationships/hyperlink" Target="https://americanweatherstar.com/download/74/silicone-roof-coatings/79841/product-data-sheet-silicone-410?preview=1" TargetMode="External"/><Relationship Id="rId2" Type="http://schemas.openxmlformats.org/officeDocument/2006/relationships/hyperlink" Target="https://www.americanweatherstar.com/download/211/quick-specs/92898/foam-gard-quick-spec.pdf?preview=1" TargetMode="External"/><Relationship Id="rId1" Type="http://schemas.openxmlformats.org/officeDocument/2006/relationships/slideLayout" Target="../slideLayouts/slideLayout1.xml"/><Relationship Id="rId6" Type="http://schemas.openxmlformats.org/officeDocument/2006/relationships/hyperlink" Target="https://www.americanweatherstar.com/wp-admin/admin-ajax.php?juwpfisadmin=false&amp;action=wpfd&amp;task=file.download&amp;wpfd_category_id=72&amp;wpfd_file_id=79795&amp;token=792b956fdbb6514bc0b2122a95decf2a&amp;preview=1" TargetMode="External"/><Relationship Id="rId11" Type="http://schemas.openxmlformats.org/officeDocument/2006/relationships/hyperlink" Target="https://www.americanweatherstar.com/technical/application-guidelines/" TargetMode="External"/><Relationship Id="rId5" Type="http://schemas.openxmlformats.org/officeDocument/2006/relationships/hyperlink" Target="https://www.americanweatherstar.com/wp-admin/admin-ajax.php?juwpfisadmin=false&amp;action=wpfd&amp;task=file.download&amp;wpfd_category_id=72&amp;wpfd_file_id=79821&amp;token=792b956fdbb6514bc0b2122a95decf2a&amp;preview=1" TargetMode="External"/><Relationship Id="rId10" Type="http://schemas.openxmlformats.org/officeDocument/2006/relationships/hyperlink" Target="mailto:info@americanweatherstar.net" TargetMode="External"/><Relationship Id="rId4"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9" Type="http://schemas.openxmlformats.org/officeDocument/2006/relationships/hyperlink" Target="http://www.americanweatherstar.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51BCD-0ED5-1A40-ACFA-857ED86EE23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5" name="Picture 4">
            <a:extLst>
              <a:ext uri="{FF2B5EF4-FFF2-40B4-BE49-F238E27FC236}">
                <a16:creationId xmlns:a16="http://schemas.microsoft.com/office/drawing/2014/main" id="{11B2CE2C-DF44-5245-AC8C-5B4AA1F936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4966" y="9182320"/>
            <a:ext cx="6967677" cy="5384116"/>
          </a:xfrm>
          <a:prstGeom prst="rect">
            <a:avLst/>
          </a:prstGeom>
        </p:spPr>
      </p:pic>
      <p:sp>
        <p:nvSpPr>
          <p:cNvPr id="9" name="TextBox 8">
            <a:extLst>
              <a:ext uri="{FF2B5EF4-FFF2-40B4-BE49-F238E27FC236}">
                <a16:creationId xmlns:a16="http://schemas.microsoft.com/office/drawing/2014/main" id="{06050ED6-5E27-9444-952F-2D3C77886E62}"/>
              </a:ext>
            </a:extLst>
          </p:cNvPr>
          <p:cNvSpPr txBox="1"/>
          <p:nvPr/>
        </p:nvSpPr>
        <p:spPr>
          <a:xfrm>
            <a:off x="4878388" y="6486435"/>
            <a:ext cx="14554199" cy="1200329"/>
          </a:xfrm>
          <a:prstGeom prst="rect">
            <a:avLst/>
          </a:prstGeom>
          <a:noFill/>
        </p:spPr>
        <p:txBody>
          <a:bodyPr wrap="square" rtlCol="0">
            <a:spAutoFit/>
          </a:bodyPr>
          <a:lstStyle/>
          <a:p>
            <a:pPr algn="ctr"/>
            <a:r>
              <a:rPr lang="en-US" sz="3600" b="1" spc="300" dirty="0">
                <a:solidFill>
                  <a:schemeClr val="bg1"/>
                </a:solidFill>
              </a:rPr>
              <a:t>THE PREFERRED SPRAY POLYURETHANE FOAM (SPF) + COATING SOLUTION FOR COMMERCIAL &amp; INDUSTRIAL ROOFS</a:t>
            </a:r>
          </a:p>
        </p:txBody>
      </p:sp>
      <p:pic>
        <p:nvPicPr>
          <p:cNvPr id="8" name="Picture 7">
            <a:extLst>
              <a:ext uri="{FF2B5EF4-FFF2-40B4-BE49-F238E27FC236}">
                <a16:creationId xmlns:a16="http://schemas.microsoft.com/office/drawing/2014/main" id="{98EC8156-AAD1-1948-B5DC-406573A5D26D}"/>
              </a:ext>
            </a:extLst>
          </p:cNvPr>
          <p:cNvPicPr>
            <a:picLocks noChangeAspect="1"/>
          </p:cNvPicPr>
          <p:nvPr/>
        </p:nvPicPr>
        <p:blipFill>
          <a:blip r:embed="rId3"/>
          <a:srcRect/>
          <a:stretch/>
        </p:blipFill>
        <p:spPr>
          <a:xfrm>
            <a:off x="8927842" y="4108312"/>
            <a:ext cx="6455290" cy="1536974"/>
          </a:xfrm>
          <a:prstGeom prst="rect">
            <a:avLst/>
          </a:prstGeom>
        </p:spPr>
      </p:pic>
    </p:spTree>
    <p:extLst>
      <p:ext uri="{BB962C8B-B14F-4D97-AF65-F5344CB8AC3E}">
        <p14:creationId xmlns:p14="http://schemas.microsoft.com/office/powerpoint/2010/main" val="17377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6273" y="457201"/>
            <a:ext cx="11506201"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6273" y="7086600"/>
            <a:ext cx="11506201"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10</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3251874" y="2934522"/>
            <a:ext cx="9752012" cy="7846956"/>
            <a:chOff x="1092198" y="3955243"/>
            <a:chExt cx="9752012" cy="7846956"/>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Hailstorms and high winds can wreak havoc on any commercial or industrial roof. In some cases, the damage caused by a storm can be easily repaired with minimal expense on behalf of the building owner. In other cases, the damage sustained during a storm can result in total loss.</a:t>
              </a:r>
            </a:p>
            <a:p>
              <a:pPr>
                <a:lnSpc>
                  <a:spcPct val="125000"/>
                </a:lnSpc>
              </a:pPr>
              <a:endParaRPr lang="en-US" sz="2400" dirty="0">
                <a:solidFill>
                  <a:srgbClr val="727272"/>
                </a:solidFill>
              </a:endParaRPr>
            </a:p>
            <a:p>
              <a:pPr>
                <a:lnSpc>
                  <a:spcPct val="125000"/>
                </a:lnSpc>
              </a:pPr>
              <a:r>
                <a:rPr lang="en-US" sz="2400" dirty="0">
                  <a:solidFill>
                    <a:srgbClr val="727272"/>
                  </a:solidFill>
                </a:rPr>
                <a:t>Even minor storms have the potential to damage commercial roof surfaces allowing for moisture intrusion and separation of the membrane from the underlying substrate. If addressed early, building owners and managers can avoid a costly, more-extensive repair project later on.</a:t>
              </a:r>
            </a:p>
            <a:p>
              <a:pPr>
                <a:lnSpc>
                  <a:spcPct val="125000"/>
                </a:lnSpc>
              </a:pPr>
              <a:endParaRPr lang="en-US" sz="2400" dirty="0">
                <a:solidFill>
                  <a:srgbClr val="727272"/>
                </a:solidFill>
              </a:endParaRPr>
            </a:p>
            <a:p>
              <a:pPr>
                <a:lnSpc>
                  <a:spcPct val="125000"/>
                </a:lnSpc>
              </a:pPr>
              <a:r>
                <a:rPr lang="en-US" sz="2400" dirty="0">
                  <a:solidFill>
                    <a:srgbClr val="727272"/>
                  </a:solidFill>
                </a:rPr>
                <a:t>If you believe your commercial or industrial building has sustained storm damage, contact your American WeatherStar approved contractor today for a free roof inspection.</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STORM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91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57201"/>
            <a:ext cx="11521440" cy="61721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21440" cy="6172200"/>
          </a:xfrm>
          <a:prstGeom prst="rect">
            <a:avLst/>
          </a:prstGeom>
          <a:ln>
            <a:noFill/>
          </a:ln>
        </p:spPr>
      </p:pic>
      <p:sp>
        <p:nvSpPr>
          <p:cNvPr id="6" name="Rectangle 5">
            <a:extLst>
              <a:ext uri="{FF2B5EF4-FFF2-40B4-BE49-F238E27FC236}">
                <a16:creationId xmlns:a16="http://schemas.microsoft.com/office/drawing/2014/main" id="{2A047124-B1AF-204D-8BE5-DFAAFCF51E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529CB-6B32-9A48-B396-B0AFB1371596}"/>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11</a:t>
            </a:fld>
            <a:endParaRPr lang="en-US" sz="2400" b="1" dirty="0">
              <a:solidFill>
                <a:schemeClr val="bg1"/>
              </a:solidFill>
            </a:endParaRPr>
          </a:p>
        </p:txBody>
      </p:sp>
      <p:grpSp>
        <p:nvGrpSpPr>
          <p:cNvPr id="8" name="Group 7">
            <a:extLst>
              <a:ext uri="{FF2B5EF4-FFF2-40B4-BE49-F238E27FC236}">
                <a16:creationId xmlns:a16="http://schemas.microsoft.com/office/drawing/2014/main" id="{818CFF09-7713-E64C-A029-3D880E518D86}"/>
              </a:ext>
            </a:extLst>
          </p:cNvPr>
          <p:cNvGrpSpPr/>
          <p:nvPr/>
        </p:nvGrpSpPr>
        <p:grpSpPr>
          <a:xfrm>
            <a:off x="1092198" y="2934522"/>
            <a:ext cx="9752012" cy="7846956"/>
            <a:chOff x="1092198" y="3955243"/>
            <a:chExt cx="9752012" cy="7846956"/>
          </a:xfrm>
        </p:grpSpPr>
        <p:sp>
          <p:nvSpPr>
            <p:cNvPr id="9" name="TextBox 8">
              <a:extLst>
                <a:ext uri="{FF2B5EF4-FFF2-40B4-BE49-F238E27FC236}">
                  <a16:creationId xmlns:a16="http://schemas.microsoft.com/office/drawing/2014/main" id="{D5BDCB68-D2E7-EC4D-9471-B79AC7979ED6}"/>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Most commercial roofing systems last between 15 and 20 years; that can vary depending on a number of different factors. Regular maintenance and repair can help extend the service life of your roof, but eventually, all roofs need to be fully replaced.</a:t>
              </a:r>
            </a:p>
            <a:p>
              <a:pPr>
                <a:lnSpc>
                  <a:spcPct val="125000"/>
                </a:lnSpc>
              </a:pPr>
              <a:endParaRPr lang="en-US" sz="2400" dirty="0">
                <a:solidFill>
                  <a:srgbClr val="727272"/>
                </a:solidFill>
              </a:endParaRPr>
            </a:p>
            <a:p>
              <a:pPr>
                <a:lnSpc>
                  <a:spcPct val="125000"/>
                </a:lnSpc>
              </a:pPr>
              <a:r>
                <a:rPr lang="en-US" sz="2400" dirty="0">
                  <a:solidFill>
                    <a:srgbClr val="727272"/>
                  </a:solidFill>
                </a:rPr>
                <a:t>That being said, some roof replacements (tear-offs) are totally unnecessary. Many building owners don’t know that fluid-applied roof restoration systems are a perfectly suitable solution to extend the life of their roof, not to mention roof restoration cost half as much as a full replacement.</a:t>
              </a:r>
            </a:p>
            <a:p>
              <a:pPr>
                <a:lnSpc>
                  <a:spcPct val="125000"/>
                </a:lnSpc>
              </a:pPr>
              <a:endParaRPr lang="en-US" sz="2400" dirty="0">
                <a:solidFill>
                  <a:srgbClr val="727272"/>
                </a:solidFill>
              </a:endParaRPr>
            </a:p>
            <a:p>
              <a:pPr>
                <a:lnSpc>
                  <a:spcPct val="125000"/>
                </a:lnSpc>
              </a:pPr>
              <a:r>
                <a:rPr lang="en-US" sz="2400" dirty="0">
                  <a:solidFill>
                    <a:srgbClr val="727272"/>
                  </a:solidFill>
                </a:rPr>
                <a:t>Not sure if a fluid-applied roof restoration system is right for your commercial/industrial building? Contact American WeatherStar today to schedule your free roof inspection.</a:t>
              </a:r>
            </a:p>
          </p:txBody>
        </p:sp>
        <p:sp>
          <p:nvSpPr>
            <p:cNvPr id="10" name="Subtitle 2">
              <a:extLst>
                <a:ext uri="{FF2B5EF4-FFF2-40B4-BE49-F238E27FC236}">
                  <a16:creationId xmlns:a16="http://schemas.microsoft.com/office/drawing/2014/main" id="{138B7E07-A661-E944-85BE-8A2311B465F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AGED MEMBRANE</a:t>
              </a:r>
            </a:p>
          </p:txBody>
        </p:sp>
        <p:cxnSp>
          <p:nvCxnSpPr>
            <p:cNvPr id="11" name="Straight Connector 10">
              <a:extLst>
                <a:ext uri="{FF2B5EF4-FFF2-40B4-BE49-F238E27FC236}">
                  <a16:creationId xmlns:a16="http://schemas.microsoft.com/office/drawing/2014/main" id="{65822312-B208-1A49-A082-049F2DBBC212}"/>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71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8AAFA6-7B9E-CC4A-93ED-E1305B0A144C}"/>
              </a:ext>
            </a:extLst>
          </p:cNvPr>
          <p:cNvSpPr txBox="1">
            <a:spLocks/>
          </p:cNvSpPr>
          <p:nvPr/>
        </p:nvSpPr>
        <p:spPr>
          <a:xfrm>
            <a:off x="3049589" y="1219200"/>
            <a:ext cx="18287999" cy="911742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OPTIONS DO YOU HAVE WHEN IT COMES TO YOUR COMMERCIAL OR INDUSTRIAL ROOF?</a:t>
            </a:r>
          </a:p>
        </p:txBody>
      </p:sp>
      <p:grpSp>
        <p:nvGrpSpPr>
          <p:cNvPr id="11" name="Group 10">
            <a:extLst>
              <a:ext uri="{FF2B5EF4-FFF2-40B4-BE49-F238E27FC236}">
                <a16:creationId xmlns:a16="http://schemas.microsoft.com/office/drawing/2014/main" id="{6B0C1AA2-6AAF-6940-8BEF-7DB101DB6B4C}"/>
              </a:ext>
            </a:extLst>
          </p:cNvPr>
          <p:cNvGrpSpPr/>
          <p:nvPr/>
        </p:nvGrpSpPr>
        <p:grpSpPr>
          <a:xfrm>
            <a:off x="11731336" y="10336624"/>
            <a:ext cx="924502" cy="924501"/>
            <a:chOff x="11731336" y="10336624"/>
            <a:chExt cx="924502" cy="924501"/>
          </a:xfrm>
        </p:grpSpPr>
        <p:sp>
          <p:nvSpPr>
            <p:cNvPr id="12" name="Rectangle 11">
              <a:extLst>
                <a:ext uri="{FF2B5EF4-FFF2-40B4-BE49-F238E27FC236}">
                  <a16:creationId xmlns:a16="http://schemas.microsoft.com/office/drawing/2014/main" id="{0C89B43B-5C98-9E4D-9CCE-6FD8BE95E9DC}"/>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49D510-573F-C641-9B5A-413B67DAAE79}"/>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12</a:t>
              </a:fld>
              <a:endParaRPr lang="en-US" sz="2800" b="1" spc="200" dirty="0">
                <a:solidFill>
                  <a:schemeClr val="bg1"/>
                </a:solidFill>
              </a:endParaRPr>
            </a:p>
          </p:txBody>
        </p:sp>
      </p:grpSp>
    </p:spTree>
    <p:extLst>
      <p:ext uri="{BB962C8B-B14F-4D97-AF65-F5344CB8AC3E}">
        <p14:creationId xmlns:p14="http://schemas.microsoft.com/office/powerpoint/2010/main" val="8387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CDC4093A-3E84-74BA-660E-78A975C7D6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6" y="6629401"/>
            <a:ext cx="11506200" cy="6629399"/>
          </a:xfrm>
          <a:prstGeom prst="rect">
            <a:avLst/>
          </a:prstGeom>
        </p:spPr>
      </p:pic>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3"/>
          <a:stretch>
            <a:fillRect/>
          </a:stretch>
        </p:blipFill>
        <p:spPr>
          <a:xfrm>
            <a:off x="458789" y="6629402"/>
            <a:ext cx="11506200" cy="6629398"/>
          </a:xfrm>
          <a:prstGeom prst="rect">
            <a:avLst/>
          </a:prstGeom>
        </p:spPr>
      </p:pic>
      <p:sp>
        <p:nvSpPr>
          <p:cNvPr id="6" name="Rectangle 5">
            <a:extLst>
              <a:ext uri="{FF2B5EF4-FFF2-40B4-BE49-F238E27FC236}">
                <a16:creationId xmlns:a16="http://schemas.microsoft.com/office/drawing/2014/main" id="{BE5278D5-42A2-9B49-B4F6-F5F414F69B8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EAA0DF-6C54-8D49-9D0B-D66A33195E5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2" name="Group 1">
            <a:extLst>
              <a:ext uri="{FF2B5EF4-FFF2-40B4-BE49-F238E27FC236}">
                <a16:creationId xmlns:a16="http://schemas.microsoft.com/office/drawing/2014/main" id="{55496184-E3B7-D444-A5DD-32E9B577E2D5}"/>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D02F21E9-D6C3-9F44-96B3-6CD0F98F3564}"/>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but there are a number of factors to consider before committing to such a costly and extensive endeavor. For this reason, we recommend consulting an American WeatherStar approved contractor to explore all of your options.</a:t>
              </a:r>
            </a:p>
          </p:txBody>
        </p:sp>
        <p:sp>
          <p:nvSpPr>
            <p:cNvPr id="10" name="Subtitle 2">
              <a:extLst>
                <a:ext uri="{FF2B5EF4-FFF2-40B4-BE49-F238E27FC236}">
                  <a16:creationId xmlns:a16="http://schemas.microsoft.com/office/drawing/2014/main" id="{BFC9449C-0D37-E445-A4DE-2C08CB0F7B70}"/>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7DF2A000-3CEC-1C4A-B89E-64E965EE5956}"/>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9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22187" y="6629400"/>
            <a:ext cx="11506201" cy="6629400"/>
          </a:xfrm>
          <a:prstGeom prst="rect">
            <a:avLst/>
          </a:prstGeom>
          <a:ln>
            <a:noFill/>
          </a:ln>
        </p:spPr>
      </p:pic>
      <p:sp>
        <p:nvSpPr>
          <p:cNvPr id="6" name="Rectangle 5">
            <a:extLst>
              <a:ext uri="{FF2B5EF4-FFF2-40B4-BE49-F238E27FC236}">
                <a16:creationId xmlns:a16="http://schemas.microsoft.com/office/drawing/2014/main" id="{0072F733-E90A-0D41-9815-9D20EC9A750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3DA88F-FC84-B742-9F4E-1C88DC9D8DA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grpSp>
        <p:nvGrpSpPr>
          <p:cNvPr id="8" name="Group 7">
            <a:extLst>
              <a:ext uri="{FF2B5EF4-FFF2-40B4-BE49-F238E27FC236}">
                <a16:creationId xmlns:a16="http://schemas.microsoft.com/office/drawing/2014/main" id="{13D9F5C0-C385-6241-A06A-6789765EA2B1}"/>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B2D8C8C7-85B5-EF49-AEDF-41ED5759D0EB}"/>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roofs, fluid-applied roof restoration is a more sustainable and cost-effective alternative to roof replacement. These systems not only stop leaks, they increase energy savings, reduce internal building temperatures, and prolong roof life.</a:t>
              </a:r>
            </a:p>
          </p:txBody>
        </p:sp>
        <p:sp>
          <p:nvSpPr>
            <p:cNvPr id="10" name="Subtitle 2">
              <a:extLst>
                <a:ext uri="{FF2B5EF4-FFF2-40B4-BE49-F238E27FC236}">
                  <a16:creationId xmlns:a16="http://schemas.microsoft.com/office/drawing/2014/main" id="{020F1AA7-01DF-4F42-806E-BEFCE173EB56}"/>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35747D3E-855C-094E-80B9-4DFEF8B012F2}"/>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2" name="Picture Placeholder 9">
            <a:extLst>
              <a:ext uri="{FF2B5EF4-FFF2-40B4-BE49-F238E27FC236}">
                <a16:creationId xmlns:a16="http://schemas.microsoft.com/office/drawing/2014/main" id="{01ABE970-F5F9-AED8-D64E-5BF818ABEE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6629400"/>
            <a:ext cx="11506200" cy="6629400"/>
          </a:xfrm>
          <a:prstGeom prst="rect">
            <a:avLst/>
          </a:prstGeom>
        </p:spPr>
      </p:pic>
    </p:spTree>
    <p:extLst>
      <p:ext uri="{BB962C8B-B14F-4D97-AF65-F5344CB8AC3E}">
        <p14:creationId xmlns:p14="http://schemas.microsoft.com/office/powerpoint/2010/main" val="27800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E8E8C-32BD-0B45-B954-10FD6440DBA0}"/>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24" name="TextBox 23">
            <a:extLst>
              <a:ext uri="{FF2B5EF4-FFF2-40B4-BE49-F238E27FC236}">
                <a16:creationId xmlns:a16="http://schemas.microsoft.com/office/drawing/2014/main" id="{99439263-04BA-4840-BAEB-5F407BD83EE8}"/>
              </a:ext>
            </a:extLst>
          </p:cNvPr>
          <p:cNvSpPr txBox="1"/>
          <p:nvPr/>
        </p:nvSpPr>
        <p:spPr>
          <a:xfrm>
            <a:off x="14174788" y="8326567"/>
            <a:ext cx="5257800" cy="28050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39" name="TextBox 38">
            <a:extLst>
              <a:ext uri="{FF2B5EF4-FFF2-40B4-BE49-F238E27FC236}">
                <a16:creationId xmlns:a16="http://schemas.microsoft.com/office/drawing/2014/main" id="{284FB2CB-C2EF-8B49-9955-8AC84FED33C4}"/>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40" name="TextBox 39">
            <a:extLst>
              <a:ext uri="{FF2B5EF4-FFF2-40B4-BE49-F238E27FC236}">
                <a16:creationId xmlns:a16="http://schemas.microsoft.com/office/drawing/2014/main" id="{1C368960-827D-8B4A-B834-A2CB9564624D}"/>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29" name="TextBox 28">
            <a:extLst>
              <a:ext uri="{FF2B5EF4-FFF2-40B4-BE49-F238E27FC236}">
                <a16:creationId xmlns:a16="http://schemas.microsoft.com/office/drawing/2014/main" id="{5ED035E3-5FFE-5E4C-950D-48A730EEC76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15</a:t>
            </a:fld>
            <a:endParaRPr lang="en-US" sz="2400" b="1" dirty="0">
              <a:solidFill>
                <a:schemeClr val="bg1"/>
              </a:solidFill>
            </a:endParaRPr>
          </a:p>
        </p:txBody>
      </p:sp>
      <p:grpSp>
        <p:nvGrpSpPr>
          <p:cNvPr id="12" name="Group 11">
            <a:extLst>
              <a:ext uri="{FF2B5EF4-FFF2-40B4-BE49-F238E27FC236}">
                <a16:creationId xmlns:a16="http://schemas.microsoft.com/office/drawing/2014/main" id="{2ED2BF87-8869-9747-A84E-F3B09BEBF9D5}"/>
              </a:ext>
            </a:extLst>
          </p:cNvPr>
          <p:cNvGrpSpPr/>
          <p:nvPr/>
        </p:nvGrpSpPr>
        <p:grpSpPr>
          <a:xfrm>
            <a:off x="4878388" y="1932122"/>
            <a:ext cx="14554200" cy="3230308"/>
            <a:chOff x="4878388" y="1932122"/>
            <a:chExt cx="14554200" cy="3230308"/>
          </a:xfrm>
        </p:grpSpPr>
        <p:sp>
          <p:nvSpPr>
            <p:cNvPr id="13" name="TextBox 12">
              <a:extLst>
                <a:ext uri="{FF2B5EF4-FFF2-40B4-BE49-F238E27FC236}">
                  <a16:creationId xmlns:a16="http://schemas.microsoft.com/office/drawing/2014/main" id="{DD9ED2E5-8AC0-CC44-886D-211D6F7F594D}"/>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Not every metal roof is a candidate to receive a roof restoration system. Depending on the state of the existing roof system, a full roof replacement may be necessary. However, many roof systems can be restored at nearly half the cost of a full replacement. There are other factors to consider as well:</a:t>
              </a:r>
            </a:p>
          </p:txBody>
        </p:sp>
        <p:sp>
          <p:nvSpPr>
            <p:cNvPr id="14" name="Subtitle 2">
              <a:extLst>
                <a:ext uri="{FF2B5EF4-FFF2-40B4-BE49-F238E27FC236}">
                  <a16:creationId xmlns:a16="http://schemas.microsoft.com/office/drawing/2014/main" id="{D1FAD96C-2F2B-7243-95C5-05A02CCD824F}"/>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5" name="Straight Connector 14">
              <a:extLst>
                <a:ext uri="{FF2B5EF4-FFF2-40B4-BE49-F238E27FC236}">
                  <a16:creationId xmlns:a16="http://schemas.microsoft.com/office/drawing/2014/main" id="{8BC7C1A0-01A8-A94C-87D5-8426E35014E8}"/>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7FAD932-7B2E-584C-A412-250ABF15F177}"/>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A03776-53EA-3443-AF55-BAC7A19D5EAE}"/>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15</a:t>
            </a:fld>
            <a:endParaRPr lang="en-US" sz="2400" b="1" dirty="0">
              <a:solidFill>
                <a:schemeClr val="bg1"/>
              </a:solidFill>
            </a:endParaRPr>
          </a:p>
        </p:txBody>
      </p:sp>
      <p:grpSp>
        <p:nvGrpSpPr>
          <p:cNvPr id="10" name="Group 9">
            <a:extLst>
              <a:ext uri="{FF2B5EF4-FFF2-40B4-BE49-F238E27FC236}">
                <a16:creationId xmlns:a16="http://schemas.microsoft.com/office/drawing/2014/main" id="{3495EF29-C05D-2D4E-94E6-01F45EB1E2C6}"/>
              </a:ext>
            </a:extLst>
          </p:cNvPr>
          <p:cNvGrpSpPr/>
          <p:nvPr/>
        </p:nvGrpSpPr>
        <p:grpSpPr>
          <a:xfrm>
            <a:off x="7381305" y="6113366"/>
            <a:ext cx="1043431" cy="1043431"/>
            <a:chOff x="6643308" y="5742432"/>
            <a:chExt cx="1264030" cy="1264030"/>
          </a:xfrm>
        </p:grpSpPr>
        <p:sp>
          <p:nvSpPr>
            <p:cNvPr id="6" name="Oval 5">
              <a:extLst>
                <a:ext uri="{FF2B5EF4-FFF2-40B4-BE49-F238E27FC236}">
                  <a16:creationId xmlns:a16="http://schemas.microsoft.com/office/drawing/2014/main" id="{ADB5AA55-192A-3E49-951A-D92262DFCFFE}"/>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a:extLst>
                <a:ext uri="{FF2B5EF4-FFF2-40B4-BE49-F238E27FC236}">
                  <a16:creationId xmlns:a16="http://schemas.microsoft.com/office/drawing/2014/main" id="{2C59A6C5-8FFB-1543-A9FF-D400BA870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9" name="Group 8">
            <a:extLst>
              <a:ext uri="{FF2B5EF4-FFF2-40B4-BE49-F238E27FC236}">
                <a16:creationId xmlns:a16="http://schemas.microsoft.com/office/drawing/2014/main" id="{351950E8-AB55-FB4A-8048-C1A3AD5893EF}"/>
              </a:ext>
            </a:extLst>
          </p:cNvPr>
          <p:cNvGrpSpPr/>
          <p:nvPr/>
        </p:nvGrpSpPr>
        <p:grpSpPr>
          <a:xfrm>
            <a:off x="15909545" y="6113366"/>
            <a:ext cx="1043431" cy="1043431"/>
            <a:chOff x="15641004" y="5896801"/>
            <a:chExt cx="1264030" cy="1264030"/>
          </a:xfrm>
        </p:grpSpPr>
        <p:sp>
          <p:nvSpPr>
            <p:cNvPr id="25" name="Oval 24">
              <a:extLst>
                <a:ext uri="{FF2B5EF4-FFF2-40B4-BE49-F238E27FC236}">
                  <a16:creationId xmlns:a16="http://schemas.microsoft.com/office/drawing/2014/main" id="{BBD1720F-8536-0543-A225-993874BC345B}"/>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a:extLst>
                <a:ext uri="{FF2B5EF4-FFF2-40B4-BE49-F238E27FC236}">
                  <a16:creationId xmlns:a16="http://schemas.microsoft.com/office/drawing/2014/main" id="{6CB559D1-F21C-3E4E-A17E-315F64DACB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4032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1258888" y="0"/>
            <a:ext cx="21907500"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THE ULTIMATE SPRAY FOAM ROOFING SOLUTION </a:t>
            </a:r>
            <a:br>
              <a:rPr lang="en-US" sz="6000" b="1" spc="300" dirty="0">
                <a:solidFill>
                  <a:schemeClr val="bg1"/>
                </a:solidFill>
              </a:rPr>
            </a:br>
            <a:r>
              <a:rPr lang="en-US" sz="6000" b="1" spc="300" dirty="0">
                <a:solidFill>
                  <a:schemeClr val="bg1"/>
                </a:solidFill>
              </a:rPr>
              <a:t>EXCLUSIVELY FROM AMERICAN WEATHERSTAR</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16</a:t>
              </a:fld>
              <a:endParaRPr lang="en-US" sz="2800" b="1" spc="200" dirty="0">
                <a:solidFill>
                  <a:schemeClr val="bg1"/>
                </a:solidFill>
              </a:endParaRPr>
            </a:p>
          </p:txBody>
        </p:sp>
      </p:grpSp>
    </p:spTree>
    <p:extLst>
      <p:ext uri="{BB962C8B-B14F-4D97-AF65-F5344CB8AC3E}">
        <p14:creationId xmlns:p14="http://schemas.microsoft.com/office/powerpoint/2010/main" val="14786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7ACC371-6F5C-2942-B4B5-7DB9135DD69E}"/>
              </a:ext>
            </a:extLst>
          </p:cNvPr>
          <p:cNvSpPr txBox="1"/>
          <p:nvPr/>
        </p:nvSpPr>
        <p:spPr>
          <a:xfrm>
            <a:off x="4191567" y="4133547"/>
            <a:ext cx="16004041" cy="1443152"/>
          </a:xfrm>
          <a:prstGeom prst="rect">
            <a:avLst/>
          </a:prstGeom>
          <a:noFill/>
        </p:spPr>
        <p:txBody>
          <a:bodyPr wrap="square" rtlCol="0">
            <a:spAutoFit/>
          </a:bodyPr>
          <a:lstStyle/>
          <a:p>
            <a:pPr algn="ctr">
              <a:lnSpc>
                <a:spcPct val="125000"/>
              </a:lnSpc>
            </a:pPr>
            <a:r>
              <a:rPr lang="en-US" sz="2400" dirty="0">
                <a:solidFill>
                  <a:srgbClr val="727272"/>
                </a:solidFill>
              </a:rPr>
              <a:t>The Foam-Gard System is the preferred spray polyurethane foam (SPF) solution to safeguard commercial and industrial roof surfaces. With its unsurpassed insulative qualities, the Foam-Gard System provides a long-lasting, energy-efficient, and durable air barrier for a variety of roof types including metal, modified bitumen, built-up roofs, &amp; single-ply, and concrete.   </a:t>
            </a:r>
          </a:p>
        </p:txBody>
      </p:sp>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pic>
        <p:nvPicPr>
          <p:cNvPr id="13" name="Picture 12">
            <a:extLst>
              <a:ext uri="{FF2B5EF4-FFF2-40B4-BE49-F238E27FC236}">
                <a16:creationId xmlns:a16="http://schemas.microsoft.com/office/drawing/2014/main" id="{95C5C4A6-2CD2-C049-AF1C-BC45A671FCD0}"/>
              </a:ext>
            </a:extLst>
          </p:cNvPr>
          <p:cNvPicPr>
            <a:picLocks noChangeAspect="1"/>
          </p:cNvPicPr>
          <p:nvPr/>
        </p:nvPicPr>
        <p:blipFill>
          <a:blip r:embed="rId2"/>
          <a:srcRect/>
          <a:stretch/>
        </p:blipFill>
        <p:spPr>
          <a:xfrm>
            <a:off x="8620971" y="942643"/>
            <a:ext cx="7145230" cy="3534201"/>
          </a:xfrm>
          <a:prstGeom prst="rect">
            <a:avLst/>
          </a:prstGeom>
        </p:spPr>
      </p:pic>
      <p:pic>
        <p:nvPicPr>
          <p:cNvPr id="3" name="Picture 2" descr="A picture containing text, kitchenware, indoor, cooker&#10;&#10;Description automatically generated">
            <a:extLst>
              <a:ext uri="{FF2B5EF4-FFF2-40B4-BE49-F238E27FC236}">
                <a16:creationId xmlns:a16="http://schemas.microsoft.com/office/drawing/2014/main" id="{975CC726-158B-51C3-EA62-A2965B501EEB}"/>
              </a:ext>
            </a:extLst>
          </p:cNvPr>
          <p:cNvPicPr>
            <a:picLocks noChangeAspect="1"/>
          </p:cNvPicPr>
          <p:nvPr/>
        </p:nvPicPr>
        <p:blipFill>
          <a:blip r:embed="rId3"/>
          <a:stretch>
            <a:fillRect/>
          </a:stretch>
        </p:blipFill>
        <p:spPr>
          <a:xfrm>
            <a:off x="7726203" y="6543933"/>
            <a:ext cx="8934767" cy="5971255"/>
          </a:xfrm>
          <a:prstGeom prst="rect">
            <a:avLst/>
          </a:prstGeom>
        </p:spPr>
      </p:pic>
    </p:spTree>
    <p:extLst>
      <p:ext uri="{BB962C8B-B14F-4D97-AF65-F5344CB8AC3E}">
        <p14:creationId xmlns:p14="http://schemas.microsoft.com/office/powerpoint/2010/main" val="29304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54524" y="3845412"/>
            <a:ext cx="9824780" cy="6025176"/>
            <a:chOff x="1092198" y="2934522"/>
            <a:chExt cx="9824780" cy="602517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8" y="4721678"/>
              <a:ext cx="9715500" cy="4238020"/>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Stops leaks and vastly improves performance </a:t>
              </a:r>
            </a:p>
            <a:p>
              <a:pPr marL="571500" indent="-571500">
                <a:lnSpc>
                  <a:spcPct val="142000"/>
                </a:lnSpc>
                <a:buClr>
                  <a:srgbClr val="727272"/>
                </a:buClr>
                <a:buFont typeface="Wingdings" pitchFamily="2" charset="2"/>
                <a:buChar char="§"/>
              </a:pPr>
              <a:r>
                <a:rPr lang="en-US" sz="2400" dirty="0">
                  <a:solidFill>
                    <a:srgbClr val="727272"/>
                  </a:solidFill>
                </a:rPr>
                <a:t>Provides the highest R-value of any roofing material on the market</a:t>
              </a:r>
            </a:p>
            <a:p>
              <a:pPr marL="571500" indent="-571500">
                <a:lnSpc>
                  <a:spcPct val="142000"/>
                </a:lnSpc>
                <a:buClr>
                  <a:srgbClr val="727272"/>
                </a:buClr>
                <a:buFont typeface="Wingdings" pitchFamily="2" charset="2"/>
                <a:buChar char="§"/>
              </a:pPr>
              <a:r>
                <a:rPr lang="en-US" sz="2400" dirty="0">
                  <a:solidFill>
                    <a:srgbClr val="727272"/>
                  </a:solidFill>
                </a:rPr>
                <a:t>Substantially reduces maintenance and energy costs </a:t>
              </a:r>
            </a:p>
            <a:p>
              <a:pPr marL="571500" indent="-571500">
                <a:lnSpc>
                  <a:spcPct val="142000"/>
                </a:lnSpc>
                <a:buClr>
                  <a:srgbClr val="727272"/>
                </a:buClr>
                <a:buFont typeface="Wingdings" pitchFamily="2" charset="2"/>
                <a:buChar char="§"/>
              </a:pPr>
              <a:r>
                <a:rPr lang="en-US" sz="2400" dirty="0">
                  <a:solidFill>
                    <a:srgbClr val="727272"/>
                  </a:solidFill>
                </a:rPr>
                <a:t>Extends service life by restoring the existing roof membrane </a:t>
              </a:r>
            </a:p>
            <a:p>
              <a:pPr marL="571500" indent="-571500">
                <a:lnSpc>
                  <a:spcPct val="142000"/>
                </a:lnSpc>
                <a:buClr>
                  <a:srgbClr val="727272"/>
                </a:buClr>
                <a:buFont typeface="Wingdings" pitchFamily="2" charset="2"/>
                <a:buChar char="§"/>
              </a:pPr>
              <a:r>
                <a:rPr lang="en-US" sz="2400" dirty="0">
                  <a:solidFill>
                    <a:srgbClr val="727272"/>
                  </a:solidFill>
                </a:rPr>
                <a:t>Industry-leading UV stability, reflectivity, and durability </a:t>
              </a:r>
            </a:p>
            <a:p>
              <a:pPr marL="571500" indent="-571500">
                <a:lnSpc>
                  <a:spcPct val="142000"/>
                </a:lnSpc>
                <a:buClr>
                  <a:srgbClr val="727272"/>
                </a:buClr>
                <a:buFont typeface="Wingdings" pitchFamily="2" charset="2"/>
                <a:buChar char="§"/>
              </a:pPr>
              <a:r>
                <a:rPr lang="en-US" sz="2400" dirty="0">
                  <a:solidFill>
                    <a:srgbClr val="727272"/>
                  </a:solidFill>
                </a:rPr>
                <a:t>Cures to form a seamless, watertight membrane</a:t>
              </a:r>
            </a:p>
            <a:p>
              <a:pPr marL="571500" indent="-571500">
                <a:lnSpc>
                  <a:spcPct val="142000"/>
                </a:lnSpc>
                <a:buClr>
                  <a:srgbClr val="727272"/>
                </a:buClr>
                <a:buFont typeface="Wingdings" pitchFamily="2" charset="2"/>
                <a:buChar char="§"/>
              </a:pPr>
              <a:r>
                <a:rPr lang="en-US" sz="2400" dirty="0">
                  <a:solidFill>
                    <a:srgbClr val="727272"/>
                  </a:solidFill>
                </a:rPr>
                <a:t>Long-term </a:t>
              </a:r>
              <a:r>
                <a:rPr lang="en-US" sz="2400" dirty="0" err="1">
                  <a:solidFill>
                    <a:srgbClr val="727272"/>
                  </a:solidFill>
                </a:rPr>
                <a:t>StarGard</a:t>
              </a:r>
              <a:r>
                <a:rPr lang="en-US" sz="2400" dirty="0">
                  <a:solidFill>
                    <a:srgbClr val="727272"/>
                  </a:solidFill>
                </a:rPr>
                <a:t> Warranty plans available</a:t>
              </a:r>
            </a:p>
            <a:p>
              <a:pPr marL="571500" indent="-571500">
                <a:lnSpc>
                  <a:spcPct val="142000"/>
                </a:lnSpc>
                <a:buClr>
                  <a:srgbClr val="727272"/>
                </a:buClr>
                <a:buFont typeface="Wingdings" pitchFamily="2" charset="2"/>
                <a:buChar char="§"/>
              </a:pPr>
              <a:r>
                <a:rPr lang="en-US" sz="2400" dirty="0">
                  <a:solidFill>
                    <a:srgbClr val="727272"/>
                  </a:solidFill>
                </a:rPr>
                <a:t>Provides minimal interruption to business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5" name="Picture 4" descr="A picture containing outdoor&#10;&#10;Description automatically generated">
            <a:extLst>
              <a:ext uri="{FF2B5EF4-FFF2-40B4-BE49-F238E27FC236}">
                <a16:creationId xmlns:a16="http://schemas.microsoft.com/office/drawing/2014/main" id="{E5CEFE03-73A7-6C26-1C60-E35D4D25B53D}"/>
              </a:ext>
            </a:extLst>
          </p:cNvPr>
          <p:cNvPicPr>
            <a:picLocks noChangeAspect="1"/>
          </p:cNvPicPr>
          <p:nvPr/>
        </p:nvPicPr>
        <p:blipFill>
          <a:blip r:embed="rId2"/>
          <a:stretch>
            <a:fillRect/>
          </a:stretch>
        </p:blipFill>
        <p:spPr>
          <a:xfrm>
            <a:off x="458789" y="3047154"/>
            <a:ext cx="11531432" cy="7671638"/>
          </a:xfrm>
          <a:prstGeom prst="rect">
            <a:avLst/>
          </a:prstGeom>
        </p:spPr>
      </p:pic>
    </p:spTree>
    <p:extLst>
      <p:ext uri="{BB962C8B-B14F-4D97-AF65-F5344CB8AC3E}">
        <p14:creationId xmlns:p14="http://schemas.microsoft.com/office/powerpoint/2010/main" val="37556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9" y="7084081"/>
            <a:ext cx="11506200"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092198"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 products are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257E629A-9D4D-D6FD-B8B2-34A6CA100A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564428"/>
            <a:ext cx="11506199" cy="6174719"/>
          </a:xfrm>
          <a:prstGeom prst="rect">
            <a:avLst/>
          </a:prstGeom>
        </p:spPr>
      </p:pic>
    </p:spTree>
    <p:extLst>
      <p:ext uri="{BB962C8B-B14F-4D97-AF65-F5344CB8AC3E}">
        <p14:creationId xmlns:p14="http://schemas.microsoft.com/office/powerpoint/2010/main" val="4007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1C2A3F4-097C-FA4D-BF46-5F53537723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2" name="Rectangle 1">
            <a:extLst>
              <a:ext uri="{FF2B5EF4-FFF2-40B4-BE49-F238E27FC236}">
                <a16:creationId xmlns:a16="http://schemas.microsoft.com/office/drawing/2014/main" id="{48EDABF7-2056-0F43-8AB1-E18C1DDC7A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849897-A23F-ED48-B9B5-F790F05D90B0}"/>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chemeClr val="bg1"/>
                </a:solidFill>
              </a:rPr>
              <a:t>www.americanweatherstar.com</a:t>
            </a:r>
          </a:p>
        </p:txBody>
      </p:sp>
      <p:sp>
        <p:nvSpPr>
          <p:cNvPr id="9" name="TextBox 8">
            <a:extLst>
              <a:ext uri="{FF2B5EF4-FFF2-40B4-BE49-F238E27FC236}">
                <a16:creationId xmlns:a16="http://schemas.microsoft.com/office/drawing/2014/main" id="{172DEDE1-D426-D448-AF32-72FD2BEB71E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3" name="Group 2">
            <a:extLst>
              <a:ext uri="{FF2B5EF4-FFF2-40B4-BE49-F238E27FC236}">
                <a16:creationId xmlns:a16="http://schemas.microsoft.com/office/drawing/2014/main" id="{04F141EB-545C-3E47-AA7F-DFF3A322D8D2}"/>
              </a:ext>
            </a:extLst>
          </p:cNvPr>
          <p:cNvGrpSpPr/>
          <p:nvPr/>
        </p:nvGrpSpPr>
        <p:grpSpPr>
          <a:xfrm>
            <a:off x="2401883" y="7945351"/>
            <a:ext cx="11981381" cy="3776749"/>
            <a:chOff x="2401883" y="7426362"/>
            <a:chExt cx="11981381" cy="3776749"/>
          </a:xfrm>
        </p:grpSpPr>
        <p:sp>
          <p:nvSpPr>
            <p:cNvPr id="22" name="TextBox 21">
              <a:extLst>
                <a:ext uri="{FF2B5EF4-FFF2-40B4-BE49-F238E27FC236}">
                  <a16:creationId xmlns:a16="http://schemas.microsoft.com/office/drawing/2014/main" id="{97ACC371-6F5C-2942-B4B5-7DB9135DD69E}"/>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energy-efficient, fluid-applied roof restoration systems and products for flat and metal roofs. </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2401884" y="7426362"/>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8" name="Straight Connector 7">
              <a:extLst>
                <a:ext uri="{FF2B5EF4-FFF2-40B4-BE49-F238E27FC236}">
                  <a16:creationId xmlns:a16="http://schemas.microsoft.com/office/drawing/2014/main" id="{6A614498-E986-6B49-AB59-8C6B9E4E30D1}"/>
                </a:ext>
              </a:extLst>
            </p:cNvPr>
            <p:cNvCxnSpPr>
              <a:cxnSpLocks/>
            </p:cNvCxnSpPr>
            <p:nvPr/>
          </p:nvCxnSpPr>
          <p:spPr>
            <a:xfrm rot="16200000">
              <a:off x="2692269" y="9230888"/>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5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3742436"/>
            <a:ext cx="10064695" cy="3922805"/>
            <a:chOff x="1092198" y="2934522"/>
            <a:chExt cx="10064695" cy="392280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5416" cy="2135649"/>
            </a:xfrm>
            <a:prstGeom prst="rect">
              <a:avLst/>
            </a:prstGeom>
            <a:noFill/>
          </p:spPr>
          <p:txBody>
            <a:bodyPr wrap="square" rtlCol="0">
              <a:spAutoFit/>
            </a:bodyPr>
            <a:lstStyle/>
            <a:p>
              <a:pPr>
                <a:lnSpc>
                  <a:spcPct val="125000"/>
                </a:lnSpc>
              </a:pPr>
              <a:r>
                <a:rPr lang="en-US" sz="3600" b="1" spc="300" dirty="0">
                  <a:solidFill>
                    <a:srgbClr val="727272"/>
                  </a:solidFill>
                </a:rPr>
                <a:t>STEP 2: SPRAY POLYURETHANE FOAM</a:t>
              </a:r>
            </a:p>
            <a:p>
              <a:pPr>
                <a:lnSpc>
                  <a:spcPct val="125000"/>
                </a:lnSpc>
              </a:pPr>
              <a:endParaRPr lang="en-US" sz="2400" dirty="0">
                <a:solidFill>
                  <a:srgbClr val="727272"/>
                </a:solidFill>
              </a:endParaRPr>
            </a:p>
            <a:p>
              <a:pPr lvl="0">
                <a:lnSpc>
                  <a:spcPct val="125000"/>
                </a:lnSpc>
              </a:pPr>
              <a:r>
                <a:rPr lang="en-US" sz="2400" dirty="0">
                  <a:solidFill>
                    <a:srgbClr val="727272"/>
                  </a:solidFill>
                </a:rPr>
                <a:t>An application of spray polyurethane foam (SPF) provides and incredibly strong, yet lightweight insulation barrier with unsurpassed-value.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3" name="Picture 2" descr="A picture containing sky, outdoor&#10;&#10;Description automatically generated">
            <a:extLst>
              <a:ext uri="{FF2B5EF4-FFF2-40B4-BE49-F238E27FC236}">
                <a16:creationId xmlns:a16="http://schemas.microsoft.com/office/drawing/2014/main" id="{F1FF55A4-BC3A-F1DD-71ED-2C47A1FAAAD2}"/>
              </a:ext>
            </a:extLst>
          </p:cNvPr>
          <p:cNvPicPr>
            <a:picLocks noChangeAspect="1"/>
          </p:cNvPicPr>
          <p:nvPr/>
        </p:nvPicPr>
        <p:blipFill>
          <a:blip r:embed="rId2"/>
          <a:stretch>
            <a:fillRect/>
          </a:stretch>
        </p:blipFill>
        <p:spPr>
          <a:xfrm>
            <a:off x="271755" y="2884056"/>
            <a:ext cx="11921832" cy="7947888"/>
          </a:xfrm>
          <a:prstGeom prst="rect">
            <a:avLst/>
          </a:prstGeom>
        </p:spPr>
      </p:pic>
    </p:spTree>
    <p:extLst>
      <p:ext uri="{BB962C8B-B14F-4D97-AF65-F5344CB8AC3E}">
        <p14:creationId xmlns:p14="http://schemas.microsoft.com/office/powerpoint/2010/main" val="41841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way, paving&#10;&#10;Description automatically generated">
            <a:extLst>
              <a:ext uri="{FF2B5EF4-FFF2-40B4-BE49-F238E27FC236}">
                <a16:creationId xmlns:a16="http://schemas.microsoft.com/office/drawing/2014/main" id="{FD5CC77E-3F3E-7894-3EC2-173375FCC1F7}"/>
              </a:ext>
            </a:extLst>
          </p:cNvPr>
          <p:cNvPicPr>
            <a:picLocks noChangeAspect="1"/>
          </p:cNvPicPr>
          <p:nvPr/>
        </p:nvPicPr>
        <p:blipFill>
          <a:blip r:embed="rId2"/>
          <a:stretch>
            <a:fillRect/>
          </a:stretch>
        </p:blipFill>
        <p:spPr>
          <a:xfrm>
            <a:off x="12193587" y="327697"/>
            <a:ext cx="11803599" cy="5976122"/>
          </a:xfrm>
          <a:prstGeom prst="rect">
            <a:avLst/>
          </a:prstGeom>
        </p:spPr>
      </p:pic>
      <p:pic>
        <p:nvPicPr>
          <p:cNvPr id="6" name="Picture 5" descr="A person wearing headphones and holding a golf club&#10;&#10;Description automatically generated with low confidence">
            <a:extLst>
              <a:ext uri="{FF2B5EF4-FFF2-40B4-BE49-F238E27FC236}">
                <a16:creationId xmlns:a16="http://schemas.microsoft.com/office/drawing/2014/main" id="{99846204-CE3E-ABB4-1C89-09601684B2FD}"/>
              </a:ext>
            </a:extLst>
          </p:cNvPr>
          <p:cNvPicPr>
            <a:picLocks noChangeAspect="1"/>
          </p:cNvPicPr>
          <p:nvPr/>
        </p:nvPicPr>
        <p:blipFill>
          <a:blip r:embed="rId3"/>
          <a:stretch>
            <a:fillRect/>
          </a:stretch>
        </p:blipFill>
        <p:spPr>
          <a:xfrm>
            <a:off x="12199250" y="6588112"/>
            <a:ext cx="11734800" cy="6670688"/>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092198" y="4434933"/>
            <a:ext cx="10066582" cy="4384470"/>
            <a:chOff x="1092198" y="2934522"/>
            <a:chExt cx="10066582"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7303" cy="2597314"/>
            </a:xfrm>
            <a:prstGeom prst="rect">
              <a:avLst/>
            </a:prstGeom>
            <a:noFill/>
          </p:spPr>
          <p:txBody>
            <a:bodyPr wrap="square" rtlCol="0">
              <a:spAutoFit/>
            </a:bodyPr>
            <a:lstStyle/>
            <a:p>
              <a:pPr>
                <a:lnSpc>
                  <a:spcPct val="125000"/>
                </a:lnSpc>
              </a:pPr>
              <a:r>
                <a:rPr lang="en-US" sz="3600" b="1" spc="300" dirty="0">
                  <a:solidFill>
                    <a:srgbClr val="727272"/>
                  </a:solidFill>
                </a:rPr>
                <a:t>STEP 3: ELASTOMERIC ROOF COATINGS</a:t>
              </a:r>
            </a:p>
            <a:p>
              <a:pPr>
                <a:lnSpc>
                  <a:spcPct val="125000"/>
                </a:lnSpc>
              </a:pPr>
              <a:endParaRPr lang="en-US" sz="2400" dirty="0">
                <a:solidFill>
                  <a:srgbClr val="727272"/>
                </a:solidFill>
              </a:endParaRPr>
            </a:p>
            <a:p>
              <a:pPr>
                <a:lnSpc>
                  <a:spcPct val="125000"/>
                </a:lnSpc>
              </a:pPr>
              <a:r>
                <a:rPr lang="en-US" sz="2400" dirty="0">
                  <a:solidFill>
                    <a:srgbClr val="727272"/>
                  </a:solidFill>
                </a:rPr>
                <a:t>To protect the SPDF foundation, multiple coats of elastomeric roof coating are then applied providing UV protection, reflectivity, and supplemental waterproofing. </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9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4434933"/>
            <a:ext cx="9927096" cy="3922805"/>
            <a:chOff x="1092198" y="2934522"/>
            <a:chExt cx="9927096" cy="392280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135649"/>
            </a:xfrm>
            <a:prstGeom prst="rect">
              <a:avLst/>
            </a:prstGeom>
            <a:noFill/>
          </p:spPr>
          <p:txBody>
            <a:bodyPr wrap="square" rtlCol="0">
              <a:spAutoFit/>
            </a:bodyPr>
            <a:lstStyle/>
            <a:p>
              <a:pPr>
                <a:lnSpc>
                  <a:spcPct val="125000"/>
                </a:lnSpc>
              </a:pPr>
              <a:r>
                <a:rPr lang="en-US" sz="3600" b="1" spc="300" dirty="0">
                  <a:solidFill>
                    <a:srgbClr val="727272"/>
                  </a:solidFill>
                </a:rPr>
                <a:t>STEP 4: ROOFING GRANULES</a:t>
              </a:r>
            </a:p>
            <a:p>
              <a:pPr>
                <a:lnSpc>
                  <a:spcPct val="125000"/>
                </a:lnSpc>
              </a:pPr>
              <a:endParaRPr lang="en-US" sz="2400" dirty="0">
                <a:solidFill>
                  <a:srgbClr val="727272"/>
                </a:solidFill>
              </a:endParaRPr>
            </a:p>
            <a:p>
              <a:pPr lvl="0">
                <a:lnSpc>
                  <a:spcPct val="125000"/>
                </a:lnSpc>
              </a:pPr>
              <a:r>
                <a:rPr lang="en-US" sz="2400" dirty="0">
                  <a:solidFill>
                    <a:srgbClr val="727272"/>
                  </a:solidFill>
                </a:rPr>
                <a:t>Roofing granules are then broadcast directly into the elastomeric top coat to increase weather-resistance and durability.</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5" name="Picture 4" descr="A picture containing cylinder, aluminium, home appliance, steel&#10;&#10;Description automatically generated">
            <a:extLst>
              <a:ext uri="{FF2B5EF4-FFF2-40B4-BE49-F238E27FC236}">
                <a16:creationId xmlns:a16="http://schemas.microsoft.com/office/drawing/2014/main" id="{9E1A448D-9FDB-569D-E75F-8B52AE7016C0}"/>
              </a:ext>
            </a:extLst>
          </p:cNvPr>
          <p:cNvPicPr>
            <a:picLocks noChangeAspect="1"/>
          </p:cNvPicPr>
          <p:nvPr/>
        </p:nvPicPr>
        <p:blipFill>
          <a:blip r:embed="rId2"/>
          <a:stretch>
            <a:fillRect/>
          </a:stretch>
        </p:blipFill>
        <p:spPr>
          <a:xfrm>
            <a:off x="458786" y="3522656"/>
            <a:ext cx="11734801" cy="6670688"/>
          </a:xfrm>
          <a:prstGeom prst="rect">
            <a:avLst/>
          </a:prstGeom>
        </p:spPr>
      </p:pic>
    </p:spTree>
    <p:extLst>
      <p:ext uri="{BB962C8B-B14F-4D97-AF65-F5344CB8AC3E}">
        <p14:creationId xmlns:p14="http://schemas.microsoft.com/office/powerpoint/2010/main" val="805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90CBD-C8B7-8343-B367-D7DAFED5358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24B138-9A8A-BE44-A8C5-3602A8F271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pic>
        <p:nvPicPr>
          <p:cNvPr id="14" name="Picture 13">
            <a:extLst>
              <a:ext uri="{FF2B5EF4-FFF2-40B4-BE49-F238E27FC236}">
                <a16:creationId xmlns:a16="http://schemas.microsoft.com/office/drawing/2014/main" id="{51E57A0F-2284-6E44-AC47-6B8C4F7D0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8074" y="5871644"/>
            <a:ext cx="2069900" cy="2069900"/>
          </a:xfrm>
          <a:prstGeom prst="rect">
            <a:avLst/>
          </a:prstGeom>
        </p:spPr>
      </p:pic>
      <p:pic>
        <p:nvPicPr>
          <p:cNvPr id="20" name="Picture 19">
            <a:extLst>
              <a:ext uri="{FF2B5EF4-FFF2-40B4-BE49-F238E27FC236}">
                <a16:creationId xmlns:a16="http://schemas.microsoft.com/office/drawing/2014/main" id="{EA3C1E23-A346-8348-B9B4-9096731363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29198" y="5651625"/>
            <a:ext cx="2509939" cy="2509939"/>
          </a:xfrm>
          <a:prstGeom prst="rect">
            <a:avLst/>
          </a:prstGeom>
        </p:spPr>
      </p:pic>
      <p:pic>
        <p:nvPicPr>
          <p:cNvPr id="22" name="Picture 21">
            <a:extLst>
              <a:ext uri="{FF2B5EF4-FFF2-40B4-BE49-F238E27FC236}">
                <a16:creationId xmlns:a16="http://schemas.microsoft.com/office/drawing/2014/main" id="{5F3A75D3-9F87-9244-9FEB-6052638BF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169" y="5593378"/>
            <a:ext cx="2626432" cy="2626432"/>
          </a:xfrm>
          <a:prstGeom prst="rect">
            <a:avLst/>
          </a:prstGeom>
        </p:spPr>
      </p:pic>
      <p:grpSp>
        <p:nvGrpSpPr>
          <p:cNvPr id="26" name="Group 25">
            <a:extLst>
              <a:ext uri="{FF2B5EF4-FFF2-40B4-BE49-F238E27FC236}">
                <a16:creationId xmlns:a16="http://schemas.microsoft.com/office/drawing/2014/main" id="{9AE25E9F-8B7F-034B-B280-D38FE6013580}"/>
              </a:ext>
            </a:extLst>
          </p:cNvPr>
          <p:cNvGrpSpPr/>
          <p:nvPr/>
        </p:nvGrpSpPr>
        <p:grpSpPr>
          <a:xfrm>
            <a:off x="4344988" y="1932122"/>
            <a:ext cx="15659100" cy="1298058"/>
            <a:chOff x="4344988" y="1932122"/>
            <a:chExt cx="15659100" cy="1298058"/>
          </a:xfrm>
        </p:grpSpPr>
        <p:sp>
          <p:nvSpPr>
            <p:cNvPr id="27" name="Subtitle 2">
              <a:extLst>
                <a:ext uri="{FF2B5EF4-FFF2-40B4-BE49-F238E27FC236}">
                  <a16:creationId xmlns:a16="http://schemas.microsoft.com/office/drawing/2014/main" id="{2B363977-D917-F047-A1D0-ED16082748F5}"/>
                </a:ext>
              </a:extLst>
            </p:cNvPr>
            <p:cNvSpPr txBox="1">
              <a:spLocks/>
            </p:cNvSpPr>
            <p:nvPr/>
          </p:nvSpPr>
          <p:spPr>
            <a:xfrm>
              <a:off x="4344988" y="1932122"/>
              <a:ext cx="1565910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AND PRODUCT APPROVALS</a:t>
              </a:r>
            </a:p>
          </p:txBody>
        </p:sp>
        <p:cxnSp>
          <p:nvCxnSpPr>
            <p:cNvPr id="28" name="Straight Connector 27">
              <a:extLst>
                <a:ext uri="{FF2B5EF4-FFF2-40B4-BE49-F238E27FC236}">
                  <a16:creationId xmlns:a16="http://schemas.microsoft.com/office/drawing/2014/main" id="{057E5036-9883-0842-8529-7724CB044584}"/>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CCEF2F4D-648F-F740-9CF3-069681D34FAC}"/>
              </a:ext>
            </a:extLst>
          </p:cNvPr>
          <p:cNvPicPr>
            <a:picLocks noChangeAspect="1"/>
          </p:cNvPicPr>
          <p:nvPr/>
        </p:nvPicPr>
        <p:blipFill>
          <a:blip r:embed="rId5"/>
          <a:stretch>
            <a:fillRect/>
          </a:stretch>
        </p:blipFill>
        <p:spPr>
          <a:xfrm>
            <a:off x="17645657" y="6083300"/>
            <a:ext cx="1536700" cy="1549400"/>
          </a:xfrm>
          <a:prstGeom prst="rect">
            <a:avLst/>
          </a:prstGeom>
        </p:spPr>
      </p:pic>
      <p:pic>
        <p:nvPicPr>
          <p:cNvPr id="6" name="Picture 5">
            <a:extLst>
              <a:ext uri="{FF2B5EF4-FFF2-40B4-BE49-F238E27FC236}">
                <a16:creationId xmlns:a16="http://schemas.microsoft.com/office/drawing/2014/main" id="{098D8FF2-C22E-BE91-47BA-DC1C395EDCC0}"/>
              </a:ext>
            </a:extLst>
          </p:cNvPr>
          <p:cNvPicPr>
            <a:picLocks noChangeAspect="1"/>
          </p:cNvPicPr>
          <p:nvPr/>
        </p:nvPicPr>
        <p:blipFill>
          <a:blip r:embed="rId6"/>
          <a:stretch>
            <a:fillRect/>
          </a:stretch>
        </p:blipFill>
        <p:spPr>
          <a:xfrm>
            <a:off x="15096603" y="6012206"/>
            <a:ext cx="1691588" cy="1691588"/>
          </a:xfrm>
          <a:prstGeom prst="rect">
            <a:avLst/>
          </a:prstGeom>
        </p:spPr>
      </p:pic>
    </p:spTree>
    <p:extLst>
      <p:ext uri="{BB962C8B-B14F-4D97-AF65-F5344CB8AC3E}">
        <p14:creationId xmlns:p14="http://schemas.microsoft.com/office/powerpoint/2010/main" val="25496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pic>
        <p:nvPicPr>
          <p:cNvPr id="7" name="Picture 6">
            <a:extLst>
              <a:ext uri="{FF2B5EF4-FFF2-40B4-BE49-F238E27FC236}">
                <a16:creationId xmlns:a16="http://schemas.microsoft.com/office/drawing/2014/main" id="{DDED2509-C086-124D-84C8-BFB75615BC27}"/>
              </a:ext>
            </a:extLst>
          </p:cNvPr>
          <p:cNvPicPr>
            <a:picLocks noChangeAspect="1"/>
          </p:cNvPicPr>
          <p:nvPr/>
        </p:nvPicPr>
        <p:blipFill>
          <a:blip r:embed="rId2"/>
          <a:stretch>
            <a:fillRect/>
          </a:stretch>
        </p:blipFill>
        <p:spPr>
          <a:xfrm>
            <a:off x="12755889" y="1527818"/>
            <a:ext cx="6626461" cy="8575420"/>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E143716A-6B15-A740-97E9-0EDA93432D6B}"/>
              </a:ext>
            </a:extLst>
          </p:cNvPr>
          <p:cNvGrpSpPr/>
          <p:nvPr/>
        </p:nvGrpSpPr>
        <p:grpSpPr>
          <a:xfrm>
            <a:off x="1092198" y="2757708"/>
            <a:ext cx="9766302" cy="8200585"/>
            <a:chOff x="1092198" y="2870772"/>
            <a:chExt cx="9766302" cy="8200585"/>
          </a:xfrm>
        </p:grpSpPr>
        <p:grpSp>
          <p:nvGrpSpPr>
            <p:cNvPr id="2" name="Group 1">
              <a:extLst>
                <a:ext uri="{FF2B5EF4-FFF2-40B4-BE49-F238E27FC236}">
                  <a16:creationId xmlns:a16="http://schemas.microsoft.com/office/drawing/2014/main" id="{D415ED4A-025E-C747-BF2B-A83CE635FF11}"/>
                </a:ext>
              </a:extLst>
            </p:cNvPr>
            <p:cNvGrpSpPr/>
            <p:nvPr/>
          </p:nvGrpSpPr>
          <p:grpSpPr>
            <a:xfrm>
              <a:off x="1092198" y="2870772"/>
              <a:ext cx="9766302" cy="5948511"/>
              <a:chOff x="1092198" y="2062978"/>
              <a:chExt cx="9766302" cy="5948511"/>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3289811"/>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a:t>
                </a:r>
                <a:r>
                  <a:rPr lang="en-US" sz="2400" dirty="0" err="1">
                    <a:solidFill>
                      <a:srgbClr val="727272"/>
                    </a:solidFill>
                  </a:rPr>
                  <a:t>WeatherStar</a:t>
                </a:r>
                <a:r>
                  <a:rPr lang="en-US" sz="2400" dirty="0">
                    <a:solidFill>
                      <a:srgbClr val="727272"/>
                    </a:solidFill>
                  </a:rPr>
                  <a:t> offers a NDL System Material warranty for most of its roof restoration systems when installed by an American </a:t>
                </a:r>
                <a:r>
                  <a:rPr lang="en-US" sz="2400" dirty="0" err="1">
                    <a:solidFill>
                      <a:srgbClr val="727272"/>
                    </a:solidFill>
                  </a:rPr>
                  <a:t>WeatherStar</a:t>
                </a:r>
                <a:r>
                  <a:rPr lang="en-US" sz="2400" dirty="0">
                    <a:solidFill>
                      <a:srgbClr val="727272"/>
                    </a:solidFill>
                  </a:rPr>
                  <a:t> approved contractor. Contact your American </a:t>
                </a:r>
                <a:r>
                  <a:rPr lang="en-US" sz="2400" dirty="0" err="1">
                    <a:solidFill>
                      <a:srgbClr val="727272"/>
                    </a:solidFill>
                  </a:rPr>
                  <a:t>WeatherStar</a:t>
                </a:r>
                <a:r>
                  <a:rPr lang="en-US" sz="2400" dirty="0">
                    <a:solidFill>
                      <a:srgbClr val="727272"/>
                    </a:solidFill>
                  </a:rPr>
                  <a:t>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10, 12, 15, and 20-year warranty options</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21" name="Rounded Rectangle 20">
              <a:hlinkClick r:id="rId3"/>
              <a:extLst>
                <a:ext uri="{FF2B5EF4-FFF2-40B4-BE49-F238E27FC236}">
                  <a16:creationId xmlns:a16="http://schemas.microsoft.com/office/drawing/2014/main" id="{FFC5ADB5-181D-0E4B-A09E-704F883C47B9}"/>
                </a:ext>
              </a:extLst>
            </p:cNvPr>
            <p:cNvSpPr/>
            <p:nvPr/>
          </p:nvSpPr>
          <p:spPr>
            <a:xfrm>
              <a:off x="1238053" y="10156957"/>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17" name="Picture 16" descr="Text&#10;&#10;Description automatically generated">
            <a:extLst>
              <a:ext uri="{FF2B5EF4-FFF2-40B4-BE49-F238E27FC236}">
                <a16:creationId xmlns:a16="http://schemas.microsoft.com/office/drawing/2014/main" id="{0EE98F22-E6F8-E91B-5F01-DDE1EAF637C8}"/>
              </a:ext>
            </a:extLst>
          </p:cNvPr>
          <p:cNvPicPr>
            <a:picLocks noChangeAspect="1"/>
          </p:cNvPicPr>
          <p:nvPr/>
        </p:nvPicPr>
        <p:blipFill>
          <a:blip r:embed="rId4"/>
          <a:stretch>
            <a:fillRect/>
          </a:stretch>
        </p:blipFill>
        <p:spPr>
          <a:xfrm>
            <a:off x="14874757" y="3050591"/>
            <a:ext cx="6998193" cy="8944773"/>
          </a:xfrm>
          <a:prstGeom prst="rect">
            <a:avLst/>
          </a:prstGeom>
        </p:spPr>
      </p:pic>
      <p:pic>
        <p:nvPicPr>
          <p:cNvPr id="5" name="Picture 4" descr="Text&#10;&#10;Description automatically generated">
            <a:extLst>
              <a:ext uri="{FF2B5EF4-FFF2-40B4-BE49-F238E27FC236}">
                <a16:creationId xmlns:a16="http://schemas.microsoft.com/office/drawing/2014/main" id="{789E48EA-7B4E-5603-E0F7-AEB8C20691DF}"/>
              </a:ext>
            </a:extLst>
          </p:cNvPr>
          <p:cNvPicPr>
            <a:picLocks noChangeAspect="1"/>
          </p:cNvPicPr>
          <p:nvPr/>
        </p:nvPicPr>
        <p:blipFill>
          <a:blip r:embed="rId4"/>
          <a:stretch>
            <a:fillRect/>
          </a:stretch>
        </p:blipFill>
        <p:spPr>
          <a:xfrm>
            <a:off x="12673129" y="1468472"/>
            <a:ext cx="6998193" cy="8944773"/>
          </a:xfrm>
          <a:prstGeom prst="rect">
            <a:avLst/>
          </a:prstGeom>
        </p:spPr>
      </p:pic>
    </p:spTree>
    <p:extLst>
      <p:ext uri="{BB962C8B-B14F-4D97-AF65-F5344CB8AC3E}">
        <p14:creationId xmlns:p14="http://schemas.microsoft.com/office/powerpoint/2010/main" val="7377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grpSp>
        <p:nvGrpSpPr>
          <p:cNvPr id="3" name="Group 2">
            <a:extLst>
              <a:ext uri="{FF2B5EF4-FFF2-40B4-BE49-F238E27FC236}">
                <a16:creationId xmlns:a16="http://schemas.microsoft.com/office/drawing/2014/main" id="{2B1A6063-BF45-874B-A59E-EDE5EE97FBF3}"/>
              </a:ext>
            </a:extLst>
          </p:cNvPr>
          <p:cNvGrpSpPr/>
          <p:nvPr/>
        </p:nvGrpSpPr>
        <p:grpSpPr>
          <a:xfrm>
            <a:off x="13303060" y="2571956"/>
            <a:ext cx="9766302" cy="8572088"/>
            <a:chOff x="13303060" y="3191247"/>
            <a:chExt cx="9766302" cy="8572088"/>
          </a:xfrm>
        </p:grpSpPr>
        <p:grpSp>
          <p:nvGrpSpPr>
            <p:cNvPr id="2" name="Group 1">
              <a:extLst>
                <a:ext uri="{FF2B5EF4-FFF2-40B4-BE49-F238E27FC236}">
                  <a16:creationId xmlns:a16="http://schemas.microsoft.com/office/drawing/2014/main" id="{D415ED4A-025E-C747-BF2B-A83CE635FF11}"/>
                </a:ext>
              </a:extLst>
            </p:cNvPr>
            <p:cNvGrpSpPr/>
            <p:nvPr/>
          </p:nvGrpSpPr>
          <p:grpSpPr>
            <a:xfrm>
              <a:off x="13303060" y="3191247"/>
              <a:ext cx="9766302" cy="7333506"/>
              <a:chOff x="1092198" y="2062978"/>
              <a:chExt cx="9766302" cy="733350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hlinkClick r:id="rId2"/>
              <a:extLst>
                <a:ext uri="{FF2B5EF4-FFF2-40B4-BE49-F238E27FC236}">
                  <a16:creationId xmlns:a16="http://schemas.microsoft.com/office/drawing/2014/main" id="{2BBF95CA-0D8D-144D-BE29-E7A7BA2EDC3A}"/>
                </a:ext>
              </a:extLst>
            </p:cNvPr>
            <p:cNvSpPr/>
            <p:nvPr/>
          </p:nvSpPr>
          <p:spPr>
            <a:xfrm>
              <a:off x="13545383" y="10848935"/>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4" name="Picture 3">
            <a:hlinkClick r:id="rId4"/>
            <a:extLst>
              <a:ext uri="{FF2B5EF4-FFF2-40B4-BE49-F238E27FC236}">
                <a16:creationId xmlns:a16="http://schemas.microsoft.com/office/drawing/2014/main" id="{1BE34ADD-9E77-2EDA-4B70-9A89E4865422}"/>
              </a:ext>
            </a:extLst>
          </p:cNvPr>
          <p:cNvPicPr>
            <a:picLocks noChangeAspect="1"/>
          </p:cNvPicPr>
          <p:nvPr/>
        </p:nvPicPr>
        <p:blipFill>
          <a:blip r:embed="rId5"/>
          <a:srcRect/>
          <a:stretch/>
        </p:blipFill>
        <p:spPr>
          <a:xfrm>
            <a:off x="4623441" y="3612760"/>
            <a:ext cx="6620909" cy="8575421"/>
          </a:xfrm>
          <a:prstGeom prst="rect">
            <a:avLst/>
          </a:prstGeom>
          <a:effectLst>
            <a:outerShdw blurRad="190500" dist="63500" dir="2700000" algn="tl" rotWithShape="0">
              <a:prstClr val="black">
                <a:alpha val="40000"/>
              </a:prstClr>
            </a:outerShdw>
          </a:effectLst>
        </p:spPr>
      </p:pic>
      <p:pic>
        <p:nvPicPr>
          <p:cNvPr id="5" name="Picture 4">
            <a:hlinkClick r:id="rId4"/>
            <a:extLst>
              <a:ext uri="{FF2B5EF4-FFF2-40B4-BE49-F238E27FC236}">
                <a16:creationId xmlns:a16="http://schemas.microsoft.com/office/drawing/2014/main" id="{C0646CB8-2E5F-6DC3-402C-28F3A583EFB2}"/>
              </a:ext>
            </a:extLst>
          </p:cNvPr>
          <p:cNvPicPr>
            <a:picLocks noChangeAspect="1"/>
          </p:cNvPicPr>
          <p:nvPr/>
        </p:nvPicPr>
        <p:blipFill>
          <a:blip r:embed="rId6"/>
          <a:srcRect/>
          <a:stretch/>
        </p:blipFill>
        <p:spPr>
          <a:xfrm>
            <a:off x="2414496" y="1527818"/>
            <a:ext cx="6616485" cy="8575420"/>
          </a:xfrm>
          <a:prstGeom prst="rect">
            <a:avLst/>
          </a:prstGeom>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7248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26</a:t>
            </a:fld>
            <a:endParaRPr lang="en-US" sz="2400" b="1" dirty="0">
              <a:solidFill>
                <a:schemeClr val="bg1"/>
              </a:solidFill>
            </a:endParaRPr>
          </a:p>
        </p:txBody>
      </p:sp>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CUSTOMER TESTIMONIALS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280473D-8615-304C-A1D5-B239F0F27451}"/>
              </a:ext>
            </a:extLst>
          </p:cNvPr>
          <p:cNvSpPr txBox="1"/>
          <p:nvPr/>
        </p:nvSpPr>
        <p:spPr>
          <a:xfrm>
            <a:off x="1220788" y="5813909"/>
            <a:ext cx="6583680" cy="4295791"/>
          </a:xfrm>
          <a:prstGeom prst="rect">
            <a:avLst/>
          </a:prstGeom>
          <a:noFill/>
        </p:spPr>
        <p:txBody>
          <a:bodyPr wrap="square" rtlCol="0">
            <a:spAutoFit/>
          </a:bodyPr>
          <a:lstStyle/>
          <a:p>
            <a:pPr>
              <a:lnSpc>
                <a:spcPct val="125000"/>
              </a:lnSpc>
            </a:pPr>
            <a:r>
              <a:rPr lang="en-US" sz="2000" dirty="0">
                <a:solidFill>
                  <a:srgbClr val="727272"/>
                </a:solidFill>
              </a:rPr>
              <a:t>We are very impressed with the Met-A-Gard+ system we had put on our metal roof. We had leaks and other concerns such as heat reduction and waterproofing the roof. The contractor came in a very timely manner and handled the job perfectly. It has been two years and we have had neither issues nor a reason to get up on the roof. The system did exactly what the website advertised it would do.</a:t>
            </a:r>
          </a:p>
          <a:p>
            <a:pPr>
              <a:lnSpc>
                <a:spcPct val="125000"/>
              </a:lnSpc>
            </a:pPr>
            <a:endParaRPr lang="en-US" sz="2000" dirty="0">
              <a:solidFill>
                <a:srgbClr val="727272"/>
              </a:solidFill>
            </a:endParaRPr>
          </a:p>
          <a:p>
            <a:pPr>
              <a:lnSpc>
                <a:spcPct val="125000"/>
              </a:lnSpc>
            </a:pPr>
            <a:r>
              <a:rPr lang="en-US" sz="2000" b="1" dirty="0">
                <a:solidFill>
                  <a:srgbClr val="0C2340"/>
                </a:solidFill>
              </a:rPr>
              <a:t>John </a:t>
            </a:r>
            <a:r>
              <a:rPr lang="en-US" sz="2000" b="1" dirty="0" err="1">
                <a:solidFill>
                  <a:srgbClr val="0C2340"/>
                </a:solidFill>
              </a:rPr>
              <a:t>Hanney</a:t>
            </a:r>
            <a:endParaRPr lang="en-US" sz="2000" b="1" dirty="0">
              <a:solidFill>
                <a:srgbClr val="0C2340"/>
              </a:solidFill>
            </a:endParaRPr>
          </a:p>
          <a:p>
            <a:pPr>
              <a:lnSpc>
                <a:spcPct val="125000"/>
              </a:lnSpc>
            </a:pPr>
            <a:r>
              <a:rPr lang="en-US" sz="2000" i="1" dirty="0">
                <a:solidFill>
                  <a:srgbClr val="727272"/>
                </a:solidFill>
              </a:rPr>
              <a:t>Refuge Temple Ministries.</a:t>
            </a:r>
          </a:p>
          <a:p>
            <a:pPr>
              <a:lnSpc>
                <a:spcPct val="125000"/>
              </a:lnSpc>
            </a:pPr>
            <a:r>
              <a:rPr lang="en-US" sz="2000" i="1" dirty="0">
                <a:solidFill>
                  <a:srgbClr val="727272"/>
                </a:solidFill>
              </a:rPr>
              <a:t>Lake Charles, LA</a:t>
            </a:r>
          </a:p>
        </p:txBody>
      </p:sp>
      <p:pic>
        <p:nvPicPr>
          <p:cNvPr id="6" name="Picture 5">
            <a:extLst>
              <a:ext uri="{FF2B5EF4-FFF2-40B4-BE49-F238E27FC236}">
                <a16:creationId xmlns:a16="http://schemas.microsoft.com/office/drawing/2014/main" id="{2A9BBCE8-FCA8-A146-9F73-C6B5CA0B6A7E}"/>
              </a:ext>
            </a:extLst>
          </p:cNvPr>
          <p:cNvPicPr>
            <a:picLocks noChangeAspect="1"/>
          </p:cNvPicPr>
          <p:nvPr/>
        </p:nvPicPr>
        <p:blipFill>
          <a:blip r:embed="rId2"/>
          <a:stretch>
            <a:fillRect/>
          </a:stretch>
        </p:blipFill>
        <p:spPr>
          <a:xfrm>
            <a:off x="3755110" y="4093810"/>
            <a:ext cx="1169041" cy="915514"/>
          </a:xfrm>
          <a:prstGeom prst="rect">
            <a:avLst/>
          </a:prstGeom>
        </p:spPr>
      </p:pic>
      <p:sp>
        <p:nvSpPr>
          <p:cNvPr id="11" name="TextBox 10">
            <a:extLst>
              <a:ext uri="{FF2B5EF4-FFF2-40B4-BE49-F238E27FC236}">
                <a16:creationId xmlns:a16="http://schemas.microsoft.com/office/drawing/2014/main" id="{704132E5-AB3E-4446-8174-0EFCB5A5A519}"/>
              </a:ext>
            </a:extLst>
          </p:cNvPr>
          <p:cNvSpPr txBox="1"/>
          <p:nvPr/>
        </p:nvSpPr>
        <p:spPr>
          <a:xfrm>
            <a:off x="16454195" y="5770821"/>
            <a:ext cx="6583680" cy="4680512"/>
          </a:xfrm>
          <a:prstGeom prst="rect">
            <a:avLst/>
          </a:prstGeom>
          <a:noFill/>
        </p:spPr>
        <p:txBody>
          <a:bodyPr wrap="square" rtlCol="0">
            <a:spAutoFit/>
          </a:bodyPr>
          <a:lstStyle/>
          <a:p>
            <a:pPr>
              <a:lnSpc>
                <a:spcPct val="125000"/>
              </a:lnSpc>
            </a:pPr>
            <a:r>
              <a:rPr lang="en-US" sz="2000" dirty="0">
                <a:solidFill>
                  <a:srgbClr val="727272"/>
                </a:solidFill>
              </a:rPr>
              <a:t>We had several leaks in our roof. American WeatherStar referred us to an approved contractor, and they did a phenomenal job. They installed the Met-A-Gard system and were done in no time with a job well completed. I noticed the energy levels already decreasing in the building and have not had any issues with leaking since. They did a great job! I have already recommended to a colleague of mine who is having similar issues with his metal roof.</a:t>
            </a:r>
          </a:p>
          <a:p>
            <a:pPr>
              <a:lnSpc>
                <a:spcPct val="125000"/>
              </a:lnSpc>
            </a:pPr>
            <a:endParaRPr lang="en-US" sz="2000" dirty="0">
              <a:solidFill>
                <a:srgbClr val="727272"/>
              </a:solidFill>
            </a:endParaRPr>
          </a:p>
          <a:p>
            <a:pPr>
              <a:lnSpc>
                <a:spcPct val="125000"/>
              </a:lnSpc>
            </a:pPr>
            <a:r>
              <a:rPr lang="en-US" sz="2000" b="1" dirty="0">
                <a:solidFill>
                  <a:srgbClr val="0C2340"/>
                </a:solidFill>
              </a:rPr>
              <a:t>Timothy </a:t>
            </a:r>
            <a:r>
              <a:rPr lang="en-US" sz="2000" b="1" dirty="0" err="1">
                <a:solidFill>
                  <a:srgbClr val="0C2340"/>
                </a:solidFill>
              </a:rPr>
              <a:t>Armentor</a:t>
            </a:r>
            <a:endParaRPr lang="en-US" sz="2000" b="1" dirty="0">
              <a:solidFill>
                <a:srgbClr val="0C2340"/>
              </a:solidFill>
            </a:endParaRPr>
          </a:p>
          <a:p>
            <a:pPr>
              <a:lnSpc>
                <a:spcPct val="125000"/>
              </a:lnSpc>
            </a:pPr>
            <a:r>
              <a:rPr lang="en-US" sz="2000" i="1" dirty="0" err="1">
                <a:solidFill>
                  <a:srgbClr val="727272"/>
                </a:solidFill>
              </a:rPr>
              <a:t>Armentor</a:t>
            </a:r>
            <a:endParaRPr lang="en-US" sz="2000" i="1" dirty="0">
              <a:solidFill>
                <a:srgbClr val="727272"/>
              </a:solidFill>
            </a:endParaRPr>
          </a:p>
          <a:p>
            <a:pPr>
              <a:lnSpc>
                <a:spcPct val="125000"/>
              </a:lnSpc>
            </a:pPr>
            <a:r>
              <a:rPr lang="en-US" sz="2000" i="1" dirty="0">
                <a:solidFill>
                  <a:srgbClr val="727272"/>
                </a:solidFill>
              </a:rPr>
              <a:t>Youngsville, LA</a:t>
            </a:r>
          </a:p>
        </p:txBody>
      </p:sp>
      <p:sp>
        <p:nvSpPr>
          <p:cNvPr id="12" name="TextBox 11">
            <a:extLst>
              <a:ext uri="{FF2B5EF4-FFF2-40B4-BE49-F238E27FC236}">
                <a16:creationId xmlns:a16="http://schemas.microsoft.com/office/drawing/2014/main" id="{FD8FF652-09D2-BD47-8050-9703AEE0E90F}"/>
              </a:ext>
            </a:extLst>
          </p:cNvPr>
          <p:cNvSpPr txBox="1"/>
          <p:nvPr/>
        </p:nvSpPr>
        <p:spPr>
          <a:xfrm>
            <a:off x="8901747" y="5813909"/>
            <a:ext cx="6583680" cy="5065233"/>
          </a:xfrm>
          <a:prstGeom prst="rect">
            <a:avLst/>
          </a:prstGeom>
          <a:noFill/>
        </p:spPr>
        <p:txBody>
          <a:bodyPr wrap="square" rtlCol="0">
            <a:spAutoFit/>
          </a:bodyPr>
          <a:lstStyle/>
          <a:p>
            <a:pPr>
              <a:lnSpc>
                <a:spcPct val="125000"/>
              </a:lnSpc>
            </a:pPr>
            <a:r>
              <a:rPr lang="en-US" sz="2000" dirty="0">
                <a:solidFill>
                  <a:srgbClr val="727272"/>
                </a:solidFill>
              </a:rPr>
              <a:t>The number one problem with my metal roof has always been weather conditions. They’re constantly changing, and my roof expands and moves nonstop. This makes my roof leak and causes disruption in the company. The Met-A-Gard system is the first solution I have been able to find which moves with the roof. The installing contractor made all of the difference in the world! If I needed any repairs or additional help, they were right on top of it. I no longer have leaks in my roof, and I am very pleased with this system.</a:t>
            </a:r>
          </a:p>
          <a:p>
            <a:pPr>
              <a:lnSpc>
                <a:spcPct val="125000"/>
              </a:lnSpc>
            </a:pPr>
            <a:endParaRPr lang="en-US" sz="2000" dirty="0">
              <a:solidFill>
                <a:srgbClr val="727272"/>
              </a:solidFill>
            </a:endParaRPr>
          </a:p>
          <a:p>
            <a:pPr>
              <a:lnSpc>
                <a:spcPct val="125000"/>
              </a:lnSpc>
            </a:pPr>
            <a:r>
              <a:rPr lang="en-US" sz="2000" b="1" dirty="0">
                <a:solidFill>
                  <a:srgbClr val="0C2340"/>
                </a:solidFill>
              </a:rPr>
              <a:t>Joe Brackett</a:t>
            </a:r>
          </a:p>
          <a:p>
            <a:pPr>
              <a:lnSpc>
                <a:spcPct val="125000"/>
              </a:lnSpc>
            </a:pPr>
            <a:r>
              <a:rPr lang="en-US" sz="2000" i="1" dirty="0">
                <a:solidFill>
                  <a:srgbClr val="727272"/>
                </a:solidFill>
              </a:rPr>
              <a:t>Power Equipment Co.</a:t>
            </a:r>
          </a:p>
          <a:p>
            <a:pPr>
              <a:lnSpc>
                <a:spcPct val="125000"/>
              </a:lnSpc>
            </a:pPr>
            <a:r>
              <a:rPr lang="en-US" sz="2000" i="1" dirty="0">
                <a:solidFill>
                  <a:srgbClr val="727272"/>
                </a:solidFill>
              </a:rPr>
              <a:t>Memphis, TN</a:t>
            </a:r>
          </a:p>
        </p:txBody>
      </p:sp>
      <p:pic>
        <p:nvPicPr>
          <p:cNvPr id="16" name="Picture 15">
            <a:extLst>
              <a:ext uri="{FF2B5EF4-FFF2-40B4-BE49-F238E27FC236}">
                <a16:creationId xmlns:a16="http://schemas.microsoft.com/office/drawing/2014/main" id="{FAD9E988-4EE3-DC40-8C82-7BC468115569}"/>
              </a:ext>
            </a:extLst>
          </p:cNvPr>
          <p:cNvPicPr>
            <a:picLocks noChangeAspect="1"/>
          </p:cNvPicPr>
          <p:nvPr/>
        </p:nvPicPr>
        <p:blipFill>
          <a:blip r:embed="rId2"/>
          <a:stretch>
            <a:fillRect/>
          </a:stretch>
        </p:blipFill>
        <p:spPr>
          <a:xfrm>
            <a:off x="19117030" y="4093810"/>
            <a:ext cx="1169041" cy="915514"/>
          </a:xfrm>
          <a:prstGeom prst="rect">
            <a:avLst/>
          </a:prstGeom>
        </p:spPr>
      </p:pic>
      <p:pic>
        <p:nvPicPr>
          <p:cNvPr id="17" name="Picture 16">
            <a:extLst>
              <a:ext uri="{FF2B5EF4-FFF2-40B4-BE49-F238E27FC236}">
                <a16:creationId xmlns:a16="http://schemas.microsoft.com/office/drawing/2014/main" id="{D33D64A9-52CA-B94E-942C-2CC12ED640FA}"/>
              </a:ext>
            </a:extLst>
          </p:cNvPr>
          <p:cNvPicPr>
            <a:picLocks noChangeAspect="1"/>
          </p:cNvPicPr>
          <p:nvPr/>
        </p:nvPicPr>
        <p:blipFill>
          <a:blip r:embed="rId2"/>
          <a:stretch>
            <a:fillRect/>
          </a:stretch>
        </p:blipFill>
        <p:spPr>
          <a:xfrm>
            <a:off x="11550369" y="4093810"/>
            <a:ext cx="1169041" cy="915514"/>
          </a:xfrm>
          <a:prstGeom prst="rect">
            <a:avLst/>
          </a:prstGeom>
        </p:spPr>
      </p:pic>
    </p:spTree>
    <p:extLst>
      <p:ext uri="{BB962C8B-B14F-4D97-AF65-F5344CB8AC3E}">
        <p14:creationId xmlns:p14="http://schemas.microsoft.com/office/powerpoint/2010/main" val="385955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E0F431C7-56E0-5046-A77E-FA79F6D4FAA0}"/>
              </a:ext>
            </a:extLst>
          </p:cNvPr>
          <p:cNvSpPr txBox="1">
            <a:spLocks/>
          </p:cNvSpPr>
          <p:nvPr/>
        </p:nvSpPr>
        <p:spPr>
          <a:xfrm>
            <a:off x="2401888" y="4419600"/>
            <a:ext cx="5829300" cy="364876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rgbClr val="727272"/>
                </a:solidFill>
                <a:cs typeface="Arial" panose="020B0604020202020204" pitchFamily="34" charset="0"/>
                <a:hlinkClick r:id="rId2"/>
              </a:rPr>
              <a:t>Foam-Gard Quick Spec</a:t>
            </a:r>
            <a:endParaRPr lang="en-US" sz="2400" dirty="0">
              <a:solidFill>
                <a:srgbClr val="727272"/>
              </a:solidFill>
              <a:cs typeface="Arial" panose="020B0604020202020204" pitchFamily="34" charset="0"/>
            </a:endParaRPr>
          </a:p>
          <a:p>
            <a:pPr>
              <a:lnSpc>
                <a:spcPct val="150000"/>
              </a:lnSpc>
              <a:spcBef>
                <a:spcPts val="0"/>
              </a:spcBef>
            </a:pPr>
            <a:r>
              <a:rPr lang="en-US" sz="2400" u="sng" dirty="0">
                <a:solidFill>
                  <a:srgbClr val="727272"/>
                </a:solidFill>
                <a:cs typeface="Arial" panose="020B0604020202020204" pitchFamily="34" charset="0"/>
                <a:hlinkClick r:id="rId3">
                  <a:extLst>
                    <a:ext uri="{A12FA001-AC4F-418D-AE19-62706E023703}">
                      <ahyp:hlinkClr xmlns:ahyp="http://schemas.microsoft.com/office/drawing/2018/hyperlinkcolor" val="tx"/>
                    </a:ext>
                  </a:extLst>
                </a:hlinkClick>
              </a:rPr>
              <a:t>StarGard Warranty Program</a:t>
            </a:r>
            <a:endParaRPr lang="en-US" sz="2400" u="sng"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4">
                  <a:extLst>
                    <a:ext uri="{A12FA001-AC4F-418D-AE19-62706E023703}">
                      <ahyp:hlinkClr xmlns:ahyp="http://schemas.microsoft.com/office/drawing/2018/hyperlinkcolor" val="tx"/>
                    </a:ext>
                  </a:extLst>
                </a:hlinkClick>
              </a:rPr>
              <a:t>StarGard+ Warranty Extension Plan</a:t>
            </a:r>
            <a:endParaRPr lang="en-US" sz="2400" dirty="0">
              <a:solidFill>
                <a:srgbClr val="727272"/>
              </a:solidFill>
              <a:cs typeface="Arial" panose="020B0604020202020204" pitchFamily="34" charset="0"/>
            </a:endParaRPr>
          </a:p>
        </p:txBody>
      </p:sp>
      <p:sp>
        <p:nvSpPr>
          <p:cNvPr id="16" name="Content Placeholder 2">
            <a:extLst>
              <a:ext uri="{FF2B5EF4-FFF2-40B4-BE49-F238E27FC236}">
                <a16:creationId xmlns:a16="http://schemas.microsoft.com/office/drawing/2014/main" id="{DA54AE8A-F090-6342-9B58-F9EC483C9396}"/>
              </a:ext>
            </a:extLst>
          </p:cNvPr>
          <p:cNvSpPr txBox="1">
            <a:spLocks/>
          </p:cNvSpPr>
          <p:nvPr/>
        </p:nvSpPr>
        <p:spPr>
          <a:xfrm>
            <a:off x="9285115" y="4419600"/>
            <a:ext cx="5829300" cy="463730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5">
                  <a:extLst>
                    <a:ext uri="{A12FA001-AC4F-418D-AE19-62706E023703}">
                      <ahyp:hlinkClr xmlns:ahyp="http://schemas.microsoft.com/office/drawing/2018/hyperlinkcolor" val="tx"/>
                    </a:ext>
                  </a:extLst>
                </a:hlinkClick>
              </a:rPr>
              <a:t>Acrylic 211</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extLst>
                    <a:ext uri="{A12FA001-AC4F-418D-AE19-62706E023703}">
                      <ahyp:hlinkClr xmlns:ahyp="http://schemas.microsoft.com/office/drawing/2018/hyperlinkcolor" val="tx"/>
                    </a:ext>
                  </a:extLst>
                </a:hlinkClick>
              </a:rPr>
              <a:t>High-Tensile Acrylic 211</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rPr>
              <a:t>Silicone 410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rPr>
              <a:t>Aliphatic Urethane 510</a:t>
            </a:r>
            <a:endParaRPr lang="en-US" sz="2400" dirty="0">
              <a:solidFill>
                <a:srgbClr val="727272"/>
              </a:solidFill>
              <a:cs typeface="Arial" panose="020B0604020202020204" pitchFamily="34" charset="0"/>
            </a:endParaRPr>
          </a:p>
        </p:txBody>
      </p:sp>
      <p:sp>
        <p:nvSpPr>
          <p:cNvPr id="17" name="TextBox 16">
            <a:extLst>
              <a:ext uri="{FF2B5EF4-FFF2-40B4-BE49-F238E27FC236}">
                <a16:creationId xmlns:a16="http://schemas.microsoft.com/office/drawing/2014/main" id="{D3F26226-C88B-D84B-8C12-380C924B85AE}"/>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9">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err="1">
                <a:solidFill>
                  <a:srgbClr val="727272"/>
                </a:solidFill>
                <a:hlinkClick r:id="rId10">
                  <a:extLst>
                    <a:ext uri="{A12FA001-AC4F-418D-AE19-62706E023703}">
                      <ahyp:hlinkClr xmlns:ahyp="http://schemas.microsoft.com/office/drawing/2018/hyperlinkcolor" val="tx"/>
                    </a:ext>
                  </a:extLst>
                </a:hlinkClick>
              </a:rPr>
              <a:t>info@americanweatherstar.com</a:t>
            </a:r>
            <a:r>
              <a:rPr lang="en-US" sz="2400" dirty="0">
                <a:solidFill>
                  <a:srgbClr val="727272"/>
                </a:solidFill>
                <a:hlinkClick r:id="rId10">
                  <a:extLst>
                    <a:ext uri="{A12FA001-AC4F-418D-AE19-62706E023703}">
                      <ahyp:hlinkClr xmlns:ahyp="http://schemas.microsoft.com/office/drawing/2018/hyperlinkcolor" val="tx"/>
                    </a:ext>
                  </a:extLst>
                </a:hlinkClick>
              </a:rPr>
              <a:t> </a:t>
            </a:r>
            <a:r>
              <a:rPr lang="en-US" sz="2400" dirty="0">
                <a:solidFill>
                  <a:srgbClr val="727272"/>
                </a:solidFill>
              </a:rPr>
              <a:t>| Toll Free: 800-771-6643</a:t>
            </a:r>
          </a:p>
        </p:txBody>
      </p:sp>
      <p:sp>
        <p:nvSpPr>
          <p:cNvPr id="18" name="Content Placeholder 2">
            <a:extLst>
              <a:ext uri="{FF2B5EF4-FFF2-40B4-BE49-F238E27FC236}">
                <a16:creationId xmlns:a16="http://schemas.microsoft.com/office/drawing/2014/main" id="{C64DCF0D-96BC-634C-AB3F-994467CFB04F}"/>
              </a:ext>
            </a:extLst>
          </p:cNvPr>
          <p:cNvSpPr txBox="1">
            <a:spLocks/>
          </p:cNvSpPr>
          <p:nvPr/>
        </p:nvSpPr>
        <p:spPr>
          <a:xfrm>
            <a:off x="16143631" y="4419600"/>
            <a:ext cx="5829300" cy="420620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APPLICATION GUIDELINES</a:t>
            </a:r>
          </a:p>
          <a:p>
            <a:pPr>
              <a:lnSpc>
                <a:spcPct val="150000"/>
              </a:lnSpc>
              <a:spcBef>
                <a:spcPts val="0"/>
              </a:spcBef>
            </a:pPr>
            <a:r>
              <a:rPr lang="en-US" sz="2800" dirty="0">
                <a:solidFill>
                  <a:srgbClr val="727272"/>
                </a:solidFill>
                <a:cs typeface="Arial" panose="020B0604020202020204" pitchFamily="34" charset="0"/>
                <a:hlinkClick r:id="rId11"/>
              </a:rPr>
              <a:t>Foam-Gard</a:t>
            </a:r>
            <a:endParaRPr lang="en-US" sz="2800" dirty="0">
              <a:solidFill>
                <a:srgbClr val="727272"/>
              </a:solidFill>
              <a:cs typeface="Arial" panose="020B0604020202020204" pitchFamily="34" charset="0"/>
            </a:endParaRPr>
          </a:p>
        </p:txBody>
      </p:sp>
    </p:spTree>
    <p:extLst>
      <p:ext uri="{BB962C8B-B14F-4D97-AF65-F5344CB8AC3E}">
        <p14:creationId xmlns:p14="http://schemas.microsoft.com/office/powerpoint/2010/main" val="4251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7ACC371-6F5C-2942-B4B5-7DB9135DD69E}"/>
              </a:ext>
            </a:extLst>
          </p:cNvPr>
          <p:cNvSpPr txBox="1"/>
          <p:nvPr/>
        </p:nvSpPr>
        <p:spPr>
          <a:xfrm>
            <a:off x="428047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414870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B90A0A"/>
                </a:solidFill>
              </a:rPr>
              <a:t>500+</a:t>
            </a:r>
          </a:p>
        </p:txBody>
      </p:sp>
      <p:sp>
        <p:nvSpPr>
          <p:cNvPr id="6" name="Subtitle 2">
            <a:extLst>
              <a:ext uri="{FF2B5EF4-FFF2-40B4-BE49-F238E27FC236}">
                <a16:creationId xmlns:a16="http://schemas.microsoft.com/office/drawing/2014/main" id="{3E4E6F1D-1387-5141-A817-0595D803C7DA}"/>
              </a:ext>
            </a:extLst>
          </p:cNvPr>
          <p:cNvSpPr txBox="1">
            <a:spLocks/>
          </p:cNvSpPr>
          <p:nvPr/>
        </p:nvSpPr>
        <p:spPr>
          <a:xfrm>
            <a:off x="963510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B90A0A"/>
                </a:solidFill>
              </a:rPr>
              <a:t>475+</a:t>
            </a:r>
          </a:p>
        </p:txBody>
      </p:sp>
      <p:sp>
        <p:nvSpPr>
          <p:cNvPr id="8" name="Subtitle 2">
            <a:extLst>
              <a:ext uri="{FF2B5EF4-FFF2-40B4-BE49-F238E27FC236}">
                <a16:creationId xmlns:a16="http://schemas.microsoft.com/office/drawing/2014/main" id="{8D9B223E-EEE3-5B4A-A0F2-65CB1D248052}"/>
              </a:ext>
            </a:extLst>
          </p:cNvPr>
          <p:cNvSpPr txBox="1">
            <a:spLocks/>
          </p:cNvSpPr>
          <p:nvPr/>
        </p:nvSpPr>
        <p:spPr>
          <a:xfrm>
            <a:off x="15043731"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B90A0A"/>
                </a:solidFill>
              </a:rPr>
              <a:t>85%</a:t>
            </a:r>
          </a:p>
        </p:txBody>
      </p:sp>
      <p:sp>
        <p:nvSpPr>
          <p:cNvPr id="9" name="TextBox 8">
            <a:extLst>
              <a:ext uri="{FF2B5EF4-FFF2-40B4-BE49-F238E27FC236}">
                <a16:creationId xmlns:a16="http://schemas.microsoft.com/office/drawing/2014/main" id="{5E616964-E22B-B34C-A4BD-77A35519821D}"/>
              </a:ext>
            </a:extLst>
          </p:cNvPr>
          <p:cNvSpPr txBox="1"/>
          <p:nvPr/>
        </p:nvSpPr>
        <p:spPr>
          <a:xfrm>
            <a:off x="9785920"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11" name="TextBox 10">
            <a:extLst>
              <a:ext uri="{FF2B5EF4-FFF2-40B4-BE49-F238E27FC236}">
                <a16:creationId xmlns:a16="http://schemas.microsoft.com/office/drawing/2014/main" id="{CF5BD1F1-EF72-0E43-9AC1-434538DBE059}"/>
              </a:ext>
            </a:extLst>
          </p:cNvPr>
          <p:cNvSpPr txBox="1"/>
          <p:nvPr/>
        </p:nvSpPr>
        <p:spPr>
          <a:xfrm>
            <a:off x="1519136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14" name="Picture 13">
            <a:extLst>
              <a:ext uri="{FF2B5EF4-FFF2-40B4-BE49-F238E27FC236}">
                <a16:creationId xmlns:a16="http://schemas.microsoft.com/office/drawing/2014/main" id="{E9837CCC-F92B-8444-99B7-D89FB4596B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1427" y="4065595"/>
            <a:ext cx="4108450" cy="4108450"/>
          </a:xfrm>
          <a:prstGeom prst="ellipse">
            <a:avLst/>
          </a:prstGeom>
        </p:spPr>
      </p:pic>
      <p:pic>
        <p:nvPicPr>
          <p:cNvPr id="17" name="Picture 16">
            <a:extLst>
              <a:ext uri="{FF2B5EF4-FFF2-40B4-BE49-F238E27FC236}">
                <a16:creationId xmlns:a16="http://schemas.microsoft.com/office/drawing/2014/main" id="{C9DC5559-41CD-6945-B22D-4B093261E0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20907" y="4066992"/>
            <a:ext cx="4108450" cy="4105656"/>
          </a:xfrm>
          <a:prstGeom prst="ellipse">
            <a:avLst/>
          </a:prstGeom>
        </p:spPr>
      </p:pic>
      <p:pic>
        <p:nvPicPr>
          <p:cNvPr id="19" name="Picture 18">
            <a:extLst>
              <a:ext uri="{FF2B5EF4-FFF2-40B4-BE49-F238E27FC236}">
                <a16:creationId xmlns:a16="http://schemas.microsoft.com/office/drawing/2014/main" id="{7148ADC5-8AE7-C84F-AC79-C5D7372187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734103" y="4066992"/>
            <a:ext cx="4105656" cy="4105656"/>
          </a:xfrm>
          <a:prstGeom prst="ellipse">
            <a:avLst/>
          </a:prstGeom>
        </p:spPr>
      </p:pic>
      <p:sp>
        <p:nvSpPr>
          <p:cNvPr id="20" name="Subtitle 2">
            <a:extLst>
              <a:ext uri="{FF2B5EF4-FFF2-40B4-BE49-F238E27FC236}">
                <a16:creationId xmlns:a16="http://schemas.microsoft.com/office/drawing/2014/main" id="{82CCC842-A8E4-604E-8467-BFE5D6C3820D}"/>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5" name="TextBox 14">
            <a:extLst>
              <a:ext uri="{FF2B5EF4-FFF2-40B4-BE49-F238E27FC236}">
                <a16:creationId xmlns:a16="http://schemas.microsoft.com/office/drawing/2014/main" id="{9B6B911E-AEA2-1D45-ADAC-86B38ABBD26E}"/>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1CC5B0C2-49BB-2442-AFB2-DCB11F2A820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EA41C5-266E-0042-94D6-6104034CE92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Tree>
    <p:extLst>
      <p:ext uri="{BB962C8B-B14F-4D97-AF65-F5344CB8AC3E}">
        <p14:creationId xmlns:p14="http://schemas.microsoft.com/office/powerpoint/2010/main" val="669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3049588" y="1219199"/>
            <a:ext cx="18288000" cy="9117425"/>
          </a:xfrm>
          <a:prstGeom prst="rect">
            <a:avLst/>
          </a:prstGeom>
          <a:effectLst/>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ARE THE MOST COMMON PROBLEMS FOUND IN COMMERCIAL AND INDUSTRIAL ROOFS?</a:t>
            </a:r>
          </a:p>
        </p:txBody>
      </p:sp>
      <p:grpSp>
        <p:nvGrpSpPr>
          <p:cNvPr id="2" name="Group 1">
            <a:extLst>
              <a:ext uri="{FF2B5EF4-FFF2-40B4-BE49-F238E27FC236}">
                <a16:creationId xmlns:a16="http://schemas.microsoft.com/office/drawing/2014/main" id="{DCD8E392-6C0D-6649-80C0-39A4479E1E76}"/>
              </a:ext>
            </a:extLst>
          </p:cNvPr>
          <p:cNvGrpSpPr/>
          <p:nvPr/>
        </p:nvGrpSpPr>
        <p:grpSpPr>
          <a:xfrm>
            <a:off x="11731336" y="10336624"/>
            <a:ext cx="924502" cy="924501"/>
            <a:chOff x="11731336" y="10336624"/>
            <a:chExt cx="924502" cy="924501"/>
          </a:xfrm>
        </p:grpSpPr>
        <p:sp>
          <p:nvSpPr>
            <p:cNvPr id="4" name="Rectangle 3">
              <a:extLst>
                <a:ext uri="{FF2B5EF4-FFF2-40B4-BE49-F238E27FC236}">
                  <a16:creationId xmlns:a16="http://schemas.microsoft.com/office/drawing/2014/main" id="{C2F9D6FC-D87E-494C-868E-4DE4DC1CFF3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7D474-ED28-5A46-B407-6659EF32DC9C}"/>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
        <p:nvSpPr>
          <p:cNvPr id="11" name="TextBox 10">
            <a:extLst>
              <a:ext uri="{FF2B5EF4-FFF2-40B4-BE49-F238E27FC236}">
                <a16:creationId xmlns:a16="http://schemas.microsoft.com/office/drawing/2014/main" id="{B55F82C3-FDF5-B945-BB11-8BE6EA8EE858}"/>
              </a:ext>
            </a:extLst>
          </p:cNvPr>
          <p:cNvSpPr txBox="1"/>
          <p:nvPr/>
        </p:nvSpPr>
        <p:spPr>
          <a:xfrm>
            <a:off x="26178933" y="3742267"/>
            <a:ext cx="184731" cy="657424"/>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37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7089119"/>
            <a:ext cx="11506199" cy="6169682"/>
          </a:xfrm>
          <a:prstGeom prst="rect">
            <a:avLst/>
          </a:prstGeom>
          <a:ln>
            <a:noFill/>
          </a:ln>
        </p:spPr>
      </p:pic>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4" name="Group 3">
            <a:extLst>
              <a:ext uri="{FF2B5EF4-FFF2-40B4-BE49-F238E27FC236}">
                <a16:creationId xmlns:a16="http://schemas.microsoft.com/office/drawing/2014/main" id="{8CF8CDED-B00B-6D41-86EE-03C1ED45776C}"/>
              </a:ext>
            </a:extLst>
          </p:cNvPr>
          <p:cNvGrpSpPr/>
          <p:nvPr/>
        </p:nvGrpSpPr>
        <p:grpSpPr>
          <a:xfrm>
            <a:off x="1092198" y="3857852"/>
            <a:ext cx="9752012" cy="7846956"/>
            <a:chOff x="1092198" y="3955243"/>
            <a:chExt cx="9752012" cy="7846956"/>
          </a:xfrm>
        </p:grpSpPr>
        <p:sp>
          <p:nvSpPr>
            <p:cNvPr id="22" name="TextBox 21">
              <a:extLst>
                <a:ext uri="{FF2B5EF4-FFF2-40B4-BE49-F238E27FC236}">
                  <a16:creationId xmlns:a16="http://schemas.microsoft.com/office/drawing/2014/main" id="{97ACC371-6F5C-2942-B4B5-7DB9135DD69E}"/>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Roof leaks are a major problem for any type of roof surface—even metal. While most roof leaks are easy to identify,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a:p>
              <a:pPr>
                <a:lnSpc>
                  <a:spcPct val="125000"/>
                </a:lnSpc>
              </a:pPr>
              <a:endParaRPr lang="en-US" sz="2400" dirty="0">
                <a:solidFill>
                  <a:srgbClr val="727272"/>
                </a:solidFill>
              </a:endParaRPr>
            </a:p>
            <a:p>
              <a:pPr>
                <a:lnSpc>
                  <a:spcPct val="125000"/>
                </a:lnSpc>
              </a:pPr>
              <a:r>
                <a:rPr lang="en-US" sz="2400" dirty="0">
                  <a:solidFill>
                    <a:srgbClr val="727272"/>
                  </a:solidFill>
                </a:rPr>
                <a:t>Once the severity of the damage is known, an American </a:t>
              </a:r>
              <a:r>
                <a:rPr lang="en-US" sz="2400" dirty="0" err="1">
                  <a:solidFill>
                    <a:srgbClr val="727272"/>
                  </a:solidFill>
                </a:rPr>
                <a:t>WeatherStar</a:t>
              </a:r>
              <a:r>
                <a:rPr lang="en-US" sz="2400" dirty="0">
                  <a:solidFill>
                    <a:srgbClr val="727272"/>
                  </a:solidFill>
                </a:rPr>
                <a:t> approved contractor can help you in determining the appropriate, long-term solution to prevent future leaks.</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8" name="Straight Connector 7">
              <a:extLst>
                <a:ext uri="{FF2B5EF4-FFF2-40B4-BE49-F238E27FC236}">
                  <a16:creationId xmlns:a16="http://schemas.microsoft.com/office/drawing/2014/main" id="{702E1564-81CE-B045-B375-BD5C2E895E80}"/>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40A88E50-9016-8653-AEF4-7478CAAF899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p:blipFill>
        <p:spPr>
          <a:xfrm>
            <a:off x="12422187" y="457199"/>
            <a:ext cx="11506201" cy="6172200"/>
          </a:xfrm>
          <a:prstGeom prst="rect">
            <a:avLst/>
          </a:prstGeom>
        </p:spPr>
      </p:pic>
    </p:spTree>
    <p:extLst>
      <p:ext uri="{BB962C8B-B14F-4D97-AF65-F5344CB8AC3E}">
        <p14:creationId xmlns:p14="http://schemas.microsoft.com/office/powerpoint/2010/main" val="193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19100"/>
            <a:ext cx="11506201"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088684"/>
            <a:ext cx="9752012" cy="5538632"/>
            <a:chOff x="1092198" y="3955243"/>
            <a:chExt cx="9752012" cy="5538632"/>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Rust and corrosion are very common in aging metal roofs. Most metal roofing systems are made of galvanized metal or coated to prevent rust from occurring, but high winds, heavy rain, and the heat generated by direct sunlight can eventually wear the roof's protection away.</a:t>
              </a:r>
            </a:p>
            <a:p>
              <a:pPr>
                <a:lnSpc>
                  <a:spcPct val="125000"/>
                </a:lnSpc>
              </a:pPr>
              <a:endParaRPr lang="en-US" sz="2400" dirty="0">
                <a:solidFill>
                  <a:srgbClr val="727272"/>
                </a:solidFill>
              </a:endParaRPr>
            </a:p>
            <a:p>
              <a:pPr>
                <a:lnSpc>
                  <a:spcPct val="125000"/>
                </a:lnSpc>
              </a:pPr>
              <a:r>
                <a:rPr lang="en-US" sz="2400" dirty="0">
                  <a:solidFill>
                    <a:srgbClr val="727272"/>
                  </a:solidFill>
                </a:rPr>
                <a:t>Once the onset of rust occurs, corrective action is recommended to restore and protect the roof from further degradation.</a:t>
              </a:r>
            </a:p>
            <a:p>
              <a:pPr>
                <a:lnSpc>
                  <a:spcPct val="125000"/>
                </a:lnSpc>
              </a:pPr>
              <a:endParaRPr lang="en-US" sz="2400" dirty="0">
                <a:solidFill>
                  <a:srgbClr val="727272"/>
                </a:solidFill>
              </a:endParaRP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RUST &amp; CORROSION</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1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a:extLst>
              <a:ext uri="{FF2B5EF4-FFF2-40B4-BE49-F238E27FC236}">
                <a16:creationId xmlns:a16="http://schemas.microsoft.com/office/drawing/2014/main" id="{4D3684CD-BAE0-AA4C-E043-2D4C708B98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7086599"/>
            <a:ext cx="11506201" cy="6172201"/>
          </a:xfrm>
          <a:prstGeom prst="rect">
            <a:avLst/>
          </a:prstGeom>
          <a:ln>
            <a:noFill/>
          </a:ln>
        </p:spPr>
      </p:pic>
      <p:sp>
        <p:nvSpPr>
          <p:cNvPr id="6" name="Rectangle 5">
            <a:extLst>
              <a:ext uri="{FF2B5EF4-FFF2-40B4-BE49-F238E27FC236}">
                <a16:creationId xmlns:a16="http://schemas.microsoft.com/office/drawing/2014/main" id="{F42AA38E-A002-1E46-A5C0-BC5289FF340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8F32C0-FC76-AB47-8F4F-D4D1BF0499C8}"/>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19100"/>
            <a:ext cx="11506201" cy="6210300"/>
          </a:xfrm>
          <a:prstGeom prst="rect">
            <a:avLst/>
          </a:prstGeom>
        </p:spPr>
      </p:pic>
      <p:grpSp>
        <p:nvGrpSpPr>
          <p:cNvPr id="8" name="Group 7">
            <a:extLst>
              <a:ext uri="{FF2B5EF4-FFF2-40B4-BE49-F238E27FC236}">
                <a16:creationId xmlns:a16="http://schemas.microsoft.com/office/drawing/2014/main" id="{E7EBFADD-966F-C547-BAB9-4A2B20917264}"/>
              </a:ext>
            </a:extLst>
          </p:cNvPr>
          <p:cNvGrpSpPr/>
          <p:nvPr/>
        </p:nvGrpSpPr>
        <p:grpSpPr>
          <a:xfrm>
            <a:off x="1088902" y="3857852"/>
            <a:ext cx="9752012" cy="7385292"/>
            <a:chOff x="1092198" y="3955243"/>
            <a:chExt cx="9752012" cy="7385292"/>
          </a:xfrm>
        </p:grpSpPr>
        <p:sp>
          <p:nvSpPr>
            <p:cNvPr id="9" name="TextBox 8">
              <a:extLst>
                <a:ext uri="{FF2B5EF4-FFF2-40B4-BE49-F238E27FC236}">
                  <a16:creationId xmlns:a16="http://schemas.microsoft.com/office/drawing/2014/main" id="{2A3B358A-7440-1F48-AF6A-0DC38C4C913E}"/>
                </a:ext>
              </a:extLst>
            </p:cNvPr>
            <p:cNvSpPr txBox="1"/>
            <p:nvPr/>
          </p:nvSpPr>
          <p:spPr>
            <a:xfrm>
              <a:off x="1092198" y="5742399"/>
              <a:ext cx="9752012" cy="5598136"/>
            </a:xfrm>
            <a:prstGeom prst="rect">
              <a:avLst/>
            </a:prstGeom>
            <a:noFill/>
          </p:spPr>
          <p:txBody>
            <a:bodyPr wrap="square" rtlCol="0">
              <a:spAutoFit/>
            </a:bodyPr>
            <a:lstStyle/>
            <a:p>
              <a:pPr>
                <a:lnSpc>
                  <a:spcPct val="125000"/>
                </a:lnSpc>
              </a:pPr>
              <a:r>
                <a:rPr lang="en-US" sz="2400" dirty="0">
                  <a:solidFill>
                    <a:srgbClr val="727272"/>
                  </a:solidFill>
                </a:rPr>
                <a:t>Ponding water occurs when there is poor or no drainage on the roof surface. This formation of water typically develops when drains, gutters, downspouts, and other components are not regularly cleaned or maintained.</a:t>
              </a:r>
            </a:p>
            <a:p>
              <a:pPr>
                <a:lnSpc>
                  <a:spcPct val="125000"/>
                </a:lnSpc>
              </a:pPr>
              <a:endParaRPr lang="en-US" sz="2400" dirty="0">
                <a:solidFill>
                  <a:srgbClr val="727272"/>
                </a:solidFill>
              </a:endParaRPr>
            </a:p>
            <a:p>
              <a:pPr>
                <a:lnSpc>
                  <a:spcPct val="125000"/>
                </a:lnSpc>
              </a:pPr>
              <a:r>
                <a:rPr lang="en-US" sz="2400" dirty="0">
                  <a:solidFill>
                    <a:srgbClr val="727272"/>
                  </a:solidFill>
                </a:rPr>
                <a:t>Naturally, ponding water can lead to roof leaks, but it can also lead to other serious problems. Ponding water adds extra weight to the roof surface, which can potentially compromise the structural integrity of your building. If not addressed in a timely manner, ponding water can become a very costly problem for a building owner or property manager.</a:t>
              </a:r>
            </a:p>
            <a:p>
              <a:pPr>
                <a:lnSpc>
                  <a:spcPct val="125000"/>
                </a:lnSpc>
              </a:pPr>
              <a:endParaRPr lang="en-US" sz="2400" dirty="0">
                <a:solidFill>
                  <a:srgbClr val="727272"/>
                </a:solidFill>
              </a:endParaRPr>
            </a:p>
            <a:p>
              <a:pPr>
                <a:lnSpc>
                  <a:spcPct val="125000"/>
                </a:lnSpc>
              </a:pPr>
              <a:r>
                <a:rPr lang="en-US" sz="2400" dirty="0">
                  <a:solidFill>
                    <a:srgbClr val="727272"/>
                  </a:solidFill>
                </a:rPr>
                <a:t>If not addressed in a timely manner, ponding water can become a very costly problem for a building owner or property manager.</a:t>
              </a:r>
            </a:p>
          </p:txBody>
        </p:sp>
        <p:sp>
          <p:nvSpPr>
            <p:cNvPr id="10" name="Subtitle 2">
              <a:extLst>
                <a:ext uri="{FF2B5EF4-FFF2-40B4-BE49-F238E27FC236}">
                  <a16:creationId xmlns:a16="http://schemas.microsoft.com/office/drawing/2014/main" id="{3375E58F-399A-134F-BA41-6596D6FD8FD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PONDING WATER</a:t>
              </a:r>
            </a:p>
          </p:txBody>
        </p:sp>
        <p:cxnSp>
          <p:nvCxnSpPr>
            <p:cNvPr id="11" name="Straight Connector 10">
              <a:extLst>
                <a:ext uri="{FF2B5EF4-FFF2-40B4-BE49-F238E27FC236}">
                  <a16:creationId xmlns:a16="http://schemas.microsoft.com/office/drawing/2014/main" id="{C04875B0-D18D-9948-9D28-55AF23CB5903}"/>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a:stretch>
            <a:fillRect/>
          </a:stretch>
        </p:blipFill>
        <p:spPr>
          <a:xfrm>
            <a:off x="458788" y="419100"/>
            <a:ext cx="11506200"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319517"/>
            <a:ext cx="9752012" cy="5076967"/>
            <a:chOff x="1092198" y="3955243"/>
            <a:chExt cx="9752012" cy="5076967"/>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289811"/>
            </a:xfrm>
            <a:prstGeom prst="rect">
              <a:avLst/>
            </a:prstGeom>
            <a:noFill/>
          </p:spPr>
          <p:txBody>
            <a:bodyPr wrap="square" rtlCol="0">
              <a:spAutoFit/>
            </a:bodyPr>
            <a:lstStyle/>
            <a:p>
              <a:pPr>
                <a:lnSpc>
                  <a:spcPct val="125000"/>
                </a:lnSpc>
              </a:pPr>
              <a:r>
                <a:rPr lang="en-US" sz="2400" dirty="0">
                  <a:solidFill>
                    <a:srgbClr val="727272"/>
                  </a:solidFill>
                </a:rPr>
                <a:t>In general, metal roofs systems are among the strongest and most durable roofing materials available on the market, but that does not mean they are impervious to physical wear and tear. </a:t>
              </a:r>
            </a:p>
            <a:p>
              <a:pPr>
                <a:lnSpc>
                  <a:spcPct val="125000"/>
                </a:lnSpc>
              </a:pPr>
              <a:endParaRPr lang="en-US" sz="2400" dirty="0">
                <a:solidFill>
                  <a:srgbClr val="727272"/>
                </a:solidFill>
              </a:endParaRPr>
            </a:p>
            <a:p>
              <a:pPr>
                <a:lnSpc>
                  <a:spcPct val="125000"/>
                </a:lnSpc>
              </a:pPr>
              <a:r>
                <a:rPr lang="en-US" sz="2400" dirty="0">
                  <a:solidFill>
                    <a:srgbClr val="727272"/>
                  </a:solidFill>
                </a:rPr>
                <a:t>One of the most common issues with metal roof systems are loose, or failing, fasteners. These can not only lead to roof leaks, but they can also lead to an assortment of other roof-related maintenance issues.</a:t>
              </a: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LOOSE FASTENERS</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19100"/>
            <a:ext cx="11506199"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06199"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9</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092198" y="5012014"/>
            <a:ext cx="9752012" cy="3691973"/>
            <a:chOff x="1092198" y="3955243"/>
            <a:chExt cx="9752012" cy="3691973"/>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1904817"/>
            </a:xfrm>
            <a:prstGeom prst="rect">
              <a:avLst/>
            </a:prstGeom>
            <a:noFill/>
          </p:spPr>
          <p:txBody>
            <a:bodyPr wrap="square" rtlCol="0">
              <a:spAutoFit/>
            </a:bodyPr>
            <a:lstStyle/>
            <a:p>
              <a:pPr>
                <a:lnSpc>
                  <a:spcPct val="125000"/>
                </a:lnSpc>
              </a:pPr>
              <a:r>
                <a:rPr lang="en-US" sz="2400" dirty="0">
                  <a:solidFill>
                    <a:srgbClr val="727272"/>
                  </a:solidFill>
                </a:rPr>
                <a:t>Just like any other type of commercial roofing substrate, metal roofs are susceptible to various types of damage. The most common types of physical damage include the following: storm damage, damage caused by foot traffic, punctures, denting, scratches, premature discoloration, etc.</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PHYSICAL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1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21138</TotalTime>
  <Words>1864</Words>
  <Application>Microsoft Macintosh PowerPoint</Application>
  <PresentationFormat>Custom</PresentationFormat>
  <Paragraphs>166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Kamrey Marchand</cp:lastModifiedBy>
  <cp:revision>621</cp:revision>
  <cp:lastPrinted>2018-07-11T21:34:32Z</cp:lastPrinted>
  <dcterms:created xsi:type="dcterms:W3CDTF">2018-06-12T20:17:23Z</dcterms:created>
  <dcterms:modified xsi:type="dcterms:W3CDTF">2023-05-23T14:52:31Z</dcterms:modified>
</cp:coreProperties>
</file>