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
      <p:font typeface="Raleway" pitchFamily="2" charset="77"/>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Black" panose="020F0502020204030204" pitchFamily="34" charset="0"/>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44ceb0ee7_0_16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44ceb0ee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44ceb0ee7_0_19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544ceb0ee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44ceb0ee7_0_30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544ceb0ee7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544ceb0ee7_0_3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544ceb0ee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44ceb0ee7_0_20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544ceb0ee7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44ceb0ee7_0_2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544ceb0ee7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544ceb0ee7_0_2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544ceb0ee7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544ceb0ee7_0_24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544ceb0ee7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544ceb0ee7_0_23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544ceb0ee7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44ceb0ee7_0_26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544ceb0ee7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544ceb0ee7_0_27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544ceb0ee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544ceb0ee7_0_28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544ceb0ee7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6f73a04f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6f73a0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73a04f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44ceb0ee7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44ceb0ee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44ceb0ee7_0_1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44ceb0ee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44ceb0ee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44ceb0ee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544ceb0ee7_0_1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544ceb0ee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44ceb0ee7_0_15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44ceb0ee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americanweatherstar.com/make-a-good-first-impression-with-project-preview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americanweatherstar.com/marketing-tools/"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www.americanweatherstar.com/system-boards-for-project-presentation/"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hyperlink" Target="http://www.youtube.com/watch?v=EmAhKkqJNmk"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3"/>
          <p:cNvSpPr txBox="1"/>
          <p:nvPr/>
        </p:nvSpPr>
        <p:spPr>
          <a:xfrm>
            <a:off x="729450" y="3016950"/>
            <a:ext cx="7688100" cy="1664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4200">
                <a:solidFill>
                  <a:srgbClr val="092543"/>
                </a:solidFill>
                <a:latin typeface="Roboto Black"/>
                <a:ea typeface="Roboto Black"/>
                <a:cs typeface="Roboto Black"/>
                <a:sym typeface="Roboto Black"/>
              </a:rPr>
              <a:t>LUNCH &amp; LEARN</a:t>
            </a:r>
            <a:endParaRPr sz="4200">
              <a:solidFill>
                <a:srgbClr val="092543"/>
              </a:solidFill>
              <a:latin typeface="Roboto Black"/>
              <a:ea typeface="Roboto Black"/>
              <a:cs typeface="Roboto Black"/>
              <a:sym typeface="Roboto Black"/>
            </a:endParaRPr>
          </a:p>
        </p:txBody>
      </p:sp>
      <p:sp>
        <p:nvSpPr>
          <p:cNvPr id="87" name="Google Shape;87;p13"/>
          <p:cNvSpPr txBox="1"/>
          <p:nvPr/>
        </p:nvSpPr>
        <p:spPr>
          <a:xfrm>
            <a:off x="729627" y="3597075"/>
            <a:ext cx="7688100" cy="5412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a:solidFill>
                  <a:srgbClr val="CF202A"/>
                </a:solidFill>
                <a:latin typeface="Roboto"/>
                <a:ea typeface="Roboto"/>
                <a:cs typeface="Roboto"/>
                <a:sym typeface="Roboto"/>
              </a:rPr>
              <a:t>Approved Contractor Program</a:t>
            </a:r>
            <a:endParaRPr sz="2400">
              <a:solidFill>
                <a:srgbClr val="CF202A"/>
              </a:solidFill>
              <a:latin typeface="Roboto"/>
              <a:ea typeface="Roboto"/>
              <a:cs typeface="Roboto"/>
              <a:sym typeface="Roboto"/>
            </a:endParaRPr>
          </a:p>
        </p:txBody>
      </p:sp>
      <p:pic>
        <p:nvPicPr>
          <p:cNvPr id="88" name="Google Shape;88;p13"/>
          <p:cNvPicPr preferRelativeResize="0"/>
          <p:nvPr/>
        </p:nvPicPr>
        <p:blipFill rotWithShape="1">
          <a:blip r:embed="rId4">
            <a:alphaModFix/>
          </a:blip>
          <a:srcRect/>
          <a:stretch/>
        </p:blipFill>
        <p:spPr>
          <a:xfrm>
            <a:off x="6591925" y="4219675"/>
            <a:ext cx="2109951" cy="60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168"/>
        <p:cNvGrpSpPr/>
        <p:nvPr/>
      </p:nvGrpSpPr>
      <p:grpSpPr>
        <a:xfrm>
          <a:off x="0" y="0"/>
          <a:ext cx="0" cy="0"/>
          <a:chOff x="0" y="0"/>
          <a:chExt cx="0" cy="0"/>
        </a:xfrm>
      </p:grpSpPr>
      <p:sp>
        <p:nvSpPr>
          <p:cNvPr id="169" name="Google Shape;169;p22"/>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Sales &amp; Marketing</a:t>
            </a:r>
            <a:endParaRPr sz="3600">
              <a:solidFill>
                <a:srgbClr val="FFFFFF"/>
              </a:solidFill>
              <a:latin typeface="Roboto Black"/>
              <a:ea typeface="Roboto Black"/>
              <a:cs typeface="Roboto Black"/>
              <a:sym typeface="Roboto Black"/>
            </a:endParaRPr>
          </a:p>
        </p:txBody>
      </p:sp>
      <p:sp>
        <p:nvSpPr>
          <p:cNvPr id="170" name="Google Shape;170;p22"/>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2"/>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23"/>
          <p:cNvSpPr txBox="1"/>
          <p:nvPr/>
        </p:nvSpPr>
        <p:spPr>
          <a:xfrm>
            <a:off x="729450" y="1318650"/>
            <a:ext cx="7688400" cy="25071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Sales &amp; </a:t>
            </a:r>
            <a:br>
              <a:rPr lang="en" sz="2600">
                <a:solidFill>
                  <a:srgbClr val="092543"/>
                </a:solidFill>
                <a:latin typeface="Roboto Black"/>
                <a:ea typeface="Roboto Black"/>
                <a:cs typeface="Roboto Black"/>
                <a:sym typeface="Roboto Black"/>
              </a:rPr>
            </a:br>
            <a:r>
              <a:rPr lang="en" sz="2600">
                <a:solidFill>
                  <a:srgbClr val="092543"/>
                </a:solidFill>
                <a:latin typeface="Roboto Black"/>
                <a:ea typeface="Roboto Black"/>
                <a:cs typeface="Roboto Black"/>
                <a:sym typeface="Roboto Black"/>
              </a:rPr>
              <a:t>Marketing </a:t>
            </a:r>
            <a:br>
              <a:rPr lang="en" sz="2600">
                <a:solidFill>
                  <a:srgbClr val="092543"/>
                </a:solidFill>
                <a:latin typeface="Roboto Black"/>
                <a:ea typeface="Roboto Black"/>
                <a:cs typeface="Roboto Black"/>
                <a:sym typeface="Roboto Black"/>
              </a:rPr>
            </a:br>
            <a:r>
              <a:rPr lang="en" sz="2600">
                <a:solidFill>
                  <a:srgbClr val="092543"/>
                </a:solidFill>
                <a:latin typeface="Roboto Black"/>
                <a:ea typeface="Roboto Black"/>
                <a:cs typeface="Roboto Black"/>
                <a:sym typeface="Roboto Black"/>
              </a:rPr>
              <a:t>Tools</a:t>
            </a:r>
            <a:endParaRPr sz="2600">
              <a:solidFill>
                <a:srgbClr val="092543"/>
              </a:solidFill>
              <a:latin typeface="Roboto Black"/>
              <a:ea typeface="Roboto Black"/>
              <a:cs typeface="Roboto Black"/>
              <a:sym typeface="Roboto Black"/>
            </a:endParaRPr>
          </a:p>
        </p:txBody>
      </p:sp>
      <p:sp>
        <p:nvSpPr>
          <p:cNvPr id="178" name="Google Shape;178;p23"/>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23"/>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181" name="Google Shape;181;p23"/>
          <p:cNvPicPr preferRelativeResize="0"/>
          <p:nvPr/>
        </p:nvPicPr>
        <p:blipFill>
          <a:blip r:embed="rId4">
            <a:alphaModFix/>
          </a:blip>
          <a:stretch>
            <a:fillRect/>
          </a:stretch>
        </p:blipFill>
        <p:spPr>
          <a:xfrm rot="1319993">
            <a:off x="5334224" y="916764"/>
            <a:ext cx="2785426" cy="3607780"/>
          </a:xfrm>
          <a:prstGeom prst="rect">
            <a:avLst/>
          </a:prstGeom>
          <a:noFill/>
          <a:ln>
            <a:noFill/>
          </a:ln>
          <a:effectLst>
            <a:outerShdw blurRad="57150" dist="19050" dir="5400000" algn="bl" rotWithShape="0">
              <a:srgbClr val="000000">
                <a:alpha val="50000"/>
              </a:srgbClr>
            </a:outerShdw>
          </a:effectLst>
        </p:spPr>
      </p:pic>
      <p:pic>
        <p:nvPicPr>
          <p:cNvPr id="182" name="Google Shape;182;p23"/>
          <p:cNvPicPr preferRelativeResize="0"/>
          <p:nvPr/>
        </p:nvPicPr>
        <p:blipFill>
          <a:blip r:embed="rId5">
            <a:alphaModFix/>
          </a:blip>
          <a:stretch>
            <a:fillRect/>
          </a:stretch>
        </p:blipFill>
        <p:spPr>
          <a:xfrm rot="959998">
            <a:off x="5202976" y="621924"/>
            <a:ext cx="2785426" cy="3600203"/>
          </a:xfrm>
          <a:prstGeom prst="rect">
            <a:avLst/>
          </a:prstGeom>
          <a:noFill/>
          <a:ln>
            <a:noFill/>
          </a:ln>
          <a:effectLst>
            <a:outerShdw blurRad="57150" dist="19050" dir="5400000" algn="bl" rotWithShape="0">
              <a:srgbClr val="000000">
                <a:alpha val="50000"/>
              </a:srgbClr>
            </a:outerShdw>
          </a:effectLst>
        </p:spPr>
      </p:pic>
      <p:pic>
        <p:nvPicPr>
          <p:cNvPr id="183" name="Google Shape;183;p23"/>
          <p:cNvPicPr preferRelativeResize="0"/>
          <p:nvPr/>
        </p:nvPicPr>
        <p:blipFill>
          <a:blip r:embed="rId6">
            <a:alphaModFix/>
          </a:blip>
          <a:stretch>
            <a:fillRect/>
          </a:stretch>
        </p:blipFill>
        <p:spPr>
          <a:xfrm>
            <a:off x="4759875" y="689731"/>
            <a:ext cx="2785425" cy="3611620"/>
          </a:xfrm>
          <a:prstGeom prst="rect">
            <a:avLst/>
          </a:prstGeom>
          <a:noFill/>
          <a:ln>
            <a:noFill/>
          </a:ln>
          <a:effectLst>
            <a:outerShdw blurRad="57150" dist="19050" dir="5400000" algn="bl" rotWithShape="0">
              <a:srgbClr val="000000">
                <a:alpha val="50000"/>
              </a:srgbClr>
            </a:outerShdw>
          </a:effectLst>
        </p:spPr>
      </p:pic>
      <p:sp>
        <p:nvSpPr>
          <p:cNvPr id="184" name="Google Shape;184;p23"/>
          <p:cNvSpPr/>
          <p:nvPr/>
        </p:nvSpPr>
        <p:spPr>
          <a:xfrm>
            <a:off x="776375" y="4437800"/>
            <a:ext cx="1267200" cy="297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911650" y="4418600"/>
            <a:ext cx="2329200" cy="335400"/>
          </a:xfrm>
          <a:prstGeom prst="rect">
            <a:avLst/>
          </a:prstGeom>
          <a:noFill/>
          <a:ln>
            <a:noFill/>
          </a:ln>
        </p:spPr>
        <p:txBody>
          <a:bodyPr spcFirstLastPara="1" wrap="square" lIns="0" tIns="91425" rIns="91425" bIns="91425" anchor="t" anchorCtr="0">
            <a:normAutofit/>
          </a:bodyPr>
          <a:lstStyle/>
          <a:p>
            <a:pPr marL="0" lvl="0" indent="0" algn="l" rtl="0">
              <a:lnSpc>
                <a:spcPct val="115000"/>
              </a:lnSpc>
              <a:spcBef>
                <a:spcPts val="0"/>
              </a:spcBef>
              <a:spcAft>
                <a:spcPts val="1200"/>
              </a:spcAft>
              <a:buNone/>
            </a:pPr>
            <a:r>
              <a:rPr lang="en" sz="1000" b="1" u="sng">
                <a:solidFill>
                  <a:schemeClr val="lt1"/>
                </a:solidFill>
                <a:latin typeface="Roboto"/>
                <a:ea typeface="Roboto"/>
                <a:cs typeface="Roboto"/>
                <a:sym typeface="Roboto"/>
                <a:hlinkClick r:id="rId7">
                  <a:extLst>
                    <a:ext uri="{A12FA001-AC4F-418D-AE19-62706E023703}">
                      <ahyp:hlinkClr xmlns:ahyp="http://schemas.microsoft.com/office/drawing/2018/hyperlinkcolor" val="tx"/>
                    </a:ext>
                  </a:extLst>
                </a:hlinkClick>
              </a:rPr>
              <a:t>Project Previews</a:t>
            </a:r>
            <a:endParaRPr sz="1000" b="1">
              <a:solidFill>
                <a:schemeClr val="lt1"/>
              </a:solidFill>
              <a:latin typeface="Roboto"/>
              <a:ea typeface="Roboto"/>
              <a:cs typeface="Roboto"/>
              <a:sym typeface="Roboto"/>
            </a:endParaRPr>
          </a:p>
        </p:txBody>
      </p:sp>
      <p:sp>
        <p:nvSpPr>
          <p:cNvPr id="186" name="Google Shape;186;p23"/>
          <p:cNvSpPr txBox="1"/>
          <p:nvPr/>
        </p:nvSpPr>
        <p:spPr>
          <a:xfrm>
            <a:off x="724950" y="2831050"/>
            <a:ext cx="3300900" cy="759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595959"/>
                </a:solidFill>
                <a:latin typeface="Roboto"/>
                <a:ea typeface="Roboto"/>
                <a:cs typeface="Roboto"/>
                <a:sym typeface="Roboto"/>
              </a:rPr>
              <a:t>Project Previews</a:t>
            </a:r>
            <a:endParaRPr sz="1200">
              <a:solidFill>
                <a:srgbClr val="595959"/>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4"/>
          <p:cNvSpPr txBox="1"/>
          <p:nvPr/>
        </p:nvSpPr>
        <p:spPr>
          <a:xfrm>
            <a:off x="729450" y="1318650"/>
            <a:ext cx="7688400" cy="25071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Sales &amp;</a:t>
            </a:r>
            <a:br>
              <a:rPr lang="en" sz="2600">
                <a:solidFill>
                  <a:srgbClr val="092543"/>
                </a:solidFill>
                <a:latin typeface="Roboto Black"/>
                <a:ea typeface="Roboto Black"/>
                <a:cs typeface="Roboto Black"/>
                <a:sym typeface="Roboto Black"/>
              </a:rPr>
            </a:br>
            <a:r>
              <a:rPr lang="en" sz="2600">
                <a:solidFill>
                  <a:srgbClr val="092543"/>
                </a:solidFill>
                <a:latin typeface="Roboto Black"/>
                <a:ea typeface="Roboto Black"/>
                <a:cs typeface="Roboto Black"/>
                <a:sym typeface="Roboto Black"/>
              </a:rPr>
              <a:t>Marketing</a:t>
            </a:r>
            <a:endParaRPr sz="2600">
              <a:solidFill>
                <a:srgbClr val="092543"/>
              </a:solidFill>
              <a:latin typeface="Roboto Black"/>
              <a:ea typeface="Roboto Black"/>
              <a:cs typeface="Roboto Black"/>
              <a:sym typeface="Roboto Black"/>
            </a:endParaRPr>
          </a:p>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Tools</a:t>
            </a:r>
            <a:endParaRPr sz="2600">
              <a:solidFill>
                <a:srgbClr val="092543"/>
              </a:solidFill>
              <a:latin typeface="Roboto Black"/>
              <a:ea typeface="Roboto Black"/>
              <a:cs typeface="Roboto Black"/>
              <a:sym typeface="Roboto Black"/>
            </a:endParaRPr>
          </a:p>
        </p:txBody>
      </p:sp>
      <p:sp>
        <p:nvSpPr>
          <p:cNvPr id="192" name="Google Shape;192;p24"/>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4"/>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195" name="Google Shape;195;p24"/>
          <p:cNvPicPr preferRelativeResize="0"/>
          <p:nvPr/>
        </p:nvPicPr>
        <p:blipFill rotWithShape="1">
          <a:blip r:embed="rId4">
            <a:alphaModFix/>
          </a:blip>
          <a:srcRect l="11430" r="7216"/>
          <a:stretch/>
        </p:blipFill>
        <p:spPr>
          <a:xfrm>
            <a:off x="4687325" y="903775"/>
            <a:ext cx="4354926" cy="3394551"/>
          </a:xfrm>
          <a:prstGeom prst="rect">
            <a:avLst/>
          </a:prstGeom>
          <a:noFill/>
          <a:ln>
            <a:noFill/>
          </a:ln>
        </p:spPr>
      </p:pic>
      <p:sp>
        <p:nvSpPr>
          <p:cNvPr id="196" name="Google Shape;196;p24"/>
          <p:cNvSpPr/>
          <p:nvPr/>
        </p:nvSpPr>
        <p:spPr>
          <a:xfrm>
            <a:off x="776375" y="4437800"/>
            <a:ext cx="1236300" cy="297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txBox="1"/>
          <p:nvPr/>
        </p:nvSpPr>
        <p:spPr>
          <a:xfrm>
            <a:off x="911650" y="4418600"/>
            <a:ext cx="2329200" cy="335400"/>
          </a:xfrm>
          <a:prstGeom prst="rect">
            <a:avLst/>
          </a:prstGeom>
          <a:noFill/>
          <a:ln>
            <a:noFill/>
          </a:ln>
        </p:spPr>
        <p:txBody>
          <a:bodyPr spcFirstLastPara="1" wrap="square" lIns="0" tIns="91425" rIns="91425" bIns="91425" anchor="t" anchorCtr="0">
            <a:normAutofit/>
          </a:bodyPr>
          <a:lstStyle/>
          <a:p>
            <a:pPr marL="0" lvl="0" indent="0" algn="l" rtl="0">
              <a:lnSpc>
                <a:spcPct val="115000"/>
              </a:lnSpc>
              <a:spcBef>
                <a:spcPts val="0"/>
              </a:spcBef>
              <a:spcAft>
                <a:spcPts val="1200"/>
              </a:spcAft>
              <a:buNone/>
            </a:pPr>
            <a:r>
              <a:rPr lang="en" sz="1000" b="1" u="sng">
                <a:solidFill>
                  <a:schemeClr val="lt1"/>
                </a:solidFill>
                <a:latin typeface="Roboto"/>
                <a:ea typeface="Roboto"/>
                <a:cs typeface="Roboto"/>
                <a:sym typeface="Roboto"/>
                <a:hlinkClick r:id="rId5">
                  <a:extLst>
                    <a:ext uri="{A12FA001-AC4F-418D-AE19-62706E023703}">
                      <ahyp:hlinkClr xmlns:ahyp="http://schemas.microsoft.com/office/drawing/2018/hyperlinkcolor" val="tx"/>
                    </a:ext>
                  </a:extLst>
                </a:hlinkClick>
              </a:rPr>
              <a:t>Marketing Tools</a:t>
            </a:r>
            <a:endParaRPr sz="1000" b="1">
              <a:solidFill>
                <a:schemeClr val="lt1"/>
              </a:solidFill>
              <a:latin typeface="Roboto"/>
              <a:ea typeface="Roboto"/>
              <a:cs typeface="Roboto"/>
              <a:sym typeface="Roboto"/>
            </a:endParaRPr>
          </a:p>
        </p:txBody>
      </p:sp>
      <p:sp>
        <p:nvSpPr>
          <p:cNvPr id="198" name="Google Shape;198;p24"/>
          <p:cNvSpPr txBox="1"/>
          <p:nvPr/>
        </p:nvSpPr>
        <p:spPr>
          <a:xfrm>
            <a:off x="724950" y="2831050"/>
            <a:ext cx="3300900" cy="759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595959"/>
                </a:solidFill>
                <a:latin typeface="Roboto"/>
                <a:ea typeface="Roboto"/>
                <a:cs typeface="Roboto"/>
                <a:sym typeface="Roboto"/>
              </a:rPr>
              <a:t>Custom Marketing Pieces</a:t>
            </a:r>
            <a:endParaRPr sz="1200">
              <a:solidFill>
                <a:srgbClr val="595959"/>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5"/>
          <p:cNvSpPr txBox="1"/>
          <p:nvPr/>
        </p:nvSpPr>
        <p:spPr>
          <a:xfrm>
            <a:off x="729450" y="1318650"/>
            <a:ext cx="7688400" cy="25071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Sales &amp; </a:t>
            </a:r>
            <a:br>
              <a:rPr lang="en" sz="2600">
                <a:solidFill>
                  <a:srgbClr val="092543"/>
                </a:solidFill>
                <a:latin typeface="Roboto Black"/>
                <a:ea typeface="Roboto Black"/>
                <a:cs typeface="Roboto Black"/>
                <a:sym typeface="Roboto Black"/>
              </a:rPr>
            </a:br>
            <a:r>
              <a:rPr lang="en" sz="2600">
                <a:solidFill>
                  <a:srgbClr val="092543"/>
                </a:solidFill>
                <a:latin typeface="Roboto Black"/>
                <a:ea typeface="Roboto Black"/>
                <a:cs typeface="Roboto Black"/>
                <a:sym typeface="Roboto Black"/>
              </a:rPr>
              <a:t>Marketing </a:t>
            </a:r>
            <a:br>
              <a:rPr lang="en" sz="2600">
                <a:solidFill>
                  <a:srgbClr val="092543"/>
                </a:solidFill>
                <a:latin typeface="Roboto Black"/>
                <a:ea typeface="Roboto Black"/>
                <a:cs typeface="Roboto Black"/>
                <a:sym typeface="Roboto Black"/>
              </a:rPr>
            </a:br>
            <a:r>
              <a:rPr lang="en" sz="2600">
                <a:solidFill>
                  <a:srgbClr val="092543"/>
                </a:solidFill>
                <a:latin typeface="Roboto Black"/>
                <a:ea typeface="Roboto Black"/>
                <a:cs typeface="Roboto Black"/>
                <a:sym typeface="Roboto Black"/>
              </a:rPr>
              <a:t>Tools</a:t>
            </a:r>
            <a:endParaRPr sz="2600">
              <a:solidFill>
                <a:srgbClr val="092543"/>
              </a:solidFill>
              <a:latin typeface="Roboto Black"/>
              <a:ea typeface="Roboto Black"/>
              <a:cs typeface="Roboto Black"/>
              <a:sym typeface="Roboto Black"/>
            </a:endParaRPr>
          </a:p>
        </p:txBody>
      </p:sp>
      <p:sp>
        <p:nvSpPr>
          <p:cNvPr id="204" name="Google Shape;204;p25"/>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5"/>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207" name="Google Shape;207;p25"/>
          <p:cNvPicPr preferRelativeResize="0"/>
          <p:nvPr/>
        </p:nvPicPr>
        <p:blipFill>
          <a:blip r:embed="rId4">
            <a:alphaModFix/>
          </a:blip>
          <a:stretch>
            <a:fillRect/>
          </a:stretch>
        </p:blipFill>
        <p:spPr>
          <a:xfrm>
            <a:off x="4714425" y="1240113"/>
            <a:ext cx="4320276" cy="2664176"/>
          </a:xfrm>
          <a:prstGeom prst="rect">
            <a:avLst/>
          </a:prstGeom>
          <a:noFill/>
          <a:ln>
            <a:noFill/>
          </a:ln>
        </p:spPr>
      </p:pic>
      <p:sp>
        <p:nvSpPr>
          <p:cNvPr id="208" name="Google Shape;208;p25"/>
          <p:cNvSpPr txBox="1"/>
          <p:nvPr/>
        </p:nvSpPr>
        <p:spPr>
          <a:xfrm>
            <a:off x="724950" y="2831050"/>
            <a:ext cx="3300900" cy="759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595959"/>
                </a:solidFill>
                <a:latin typeface="Roboto"/>
                <a:ea typeface="Roboto"/>
                <a:cs typeface="Roboto"/>
                <a:sym typeface="Roboto"/>
              </a:rPr>
              <a:t>System Boards</a:t>
            </a:r>
            <a:endParaRPr sz="1200">
              <a:solidFill>
                <a:srgbClr val="595959"/>
              </a:solidFill>
              <a:latin typeface="Roboto"/>
              <a:ea typeface="Roboto"/>
              <a:cs typeface="Roboto"/>
              <a:sym typeface="Roboto"/>
            </a:endParaRPr>
          </a:p>
          <a:p>
            <a:pPr marL="0" lvl="0" indent="0" algn="l" rtl="0">
              <a:spcBef>
                <a:spcPts val="0"/>
              </a:spcBef>
              <a:spcAft>
                <a:spcPts val="0"/>
              </a:spcAft>
              <a:buNone/>
            </a:pPr>
            <a:r>
              <a:rPr lang="en" sz="1200">
                <a:solidFill>
                  <a:srgbClr val="595959"/>
                </a:solidFill>
                <a:latin typeface="Roboto"/>
                <a:ea typeface="Roboto"/>
                <a:cs typeface="Roboto"/>
                <a:sym typeface="Roboto"/>
              </a:rPr>
              <a:t>with Samples</a:t>
            </a:r>
            <a:endParaRPr sz="1200">
              <a:solidFill>
                <a:srgbClr val="595959"/>
              </a:solidFill>
              <a:latin typeface="Roboto"/>
              <a:ea typeface="Roboto"/>
              <a:cs typeface="Roboto"/>
              <a:sym typeface="Roboto"/>
            </a:endParaRPr>
          </a:p>
        </p:txBody>
      </p:sp>
      <p:sp>
        <p:nvSpPr>
          <p:cNvPr id="209" name="Google Shape;209;p25"/>
          <p:cNvSpPr/>
          <p:nvPr/>
        </p:nvSpPr>
        <p:spPr>
          <a:xfrm>
            <a:off x="776375" y="4437800"/>
            <a:ext cx="1236300" cy="297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txBox="1"/>
          <p:nvPr/>
        </p:nvSpPr>
        <p:spPr>
          <a:xfrm>
            <a:off x="911650" y="4418600"/>
            <a:ext cx="2329200" cy="335400"/>
          </a:xfrm>
          <a:prstGeom prst="rect">
            <a:avLst/>
          </a:prstGeom>
          <a:noFill/>
          <a:ln>
            <a:noFill/>
          </a:ln>
        </p:spPr>
        <p:txBody>
          <a:bodyPr spcFirstLastPara="1" wrap="square" lIns="0" tIns="91425" rIns="91425" bIns="91425" anchor="t" anchorCtr="0">
            <a:normAutofit/>
          </a:bodyPr>
          <a:lstStyle/>
          <a:p>
            <a:pPr marL="0" lvl="0" indent="0" algn="l" rtl="0">
              <a:lnSpc>
                <a:spcPct val="115000"/>
              </a:lnSpc>
              <a:spcBef>
                <a:spcPts val="0"/>
              </a:spcBef>
              <a:spcAft>
                <a:spcPts val="1200"/>
              </a:spcAft>
              <a:buNone/>
            </a:pPr>
            <a:r>
              <a:rPr lang="en" sz="1000" b="1" u="sng">
                <a:solidFill>
                  <a:schemeClr val="lt1"/>
                </a:solidFill>
                <a:latin typeface="Roboto"/>
                <a:ea typeface="Roboto"/>
                <a:cs typeface="Roboto"/>
                <a:sym typeface="Roboto"/>
                <a:hlinkClick r:id="rId5">
                  <a:extLst>
                    <a:ext uri="{A12FA001-AC4F-418D-AE19-62706E023703}">
                      <ahyp:hlinkClr xmlns:ahyp="http://schemas.microsoft.com/office/drawing/2018/hyperlinkcolor" val="tx"/>
                    </a:ext>
                  </a:extLst>
                </a:hlinkClick>
              </a:rPr>
              <a:t>System Boards</a:t>
            </a:r>
            <a:endParaRPr sz="1000" b="1">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214"/>
        <p:cNvGrpSpPr/>
        <p:nvPr/>
      </p:nvGrpSpPr>
      <p:grpSpPr>
        <a:xfrm>
          <a:off x="0" y="0"/>
          <a:ext cx="0" cy="0"/>
          <a:chOff x="0" y="0"/>
          <a:chExt cx="0" cy="0"/>
        </a:xfrm>
      </p:grpSpPr>
      <p:sp>
        <p:nvSpPr>
          <p:cNvPr id="215" name="Google Shape;215;p26"/>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Training &amp; Education</a:t>
            </a:r>
            <a:endParaRPr sz="3600">
              <a:solidFill>
                <a:srgbClr val="FFFFFF"/>
              </a:solidFill>
              <a:latin typeface="Roboto Black"/>
              <a:ea typeface="Roboto Black"/>
              <a:cs typeface="Roboto Black"/>
              <a:sym typeface="Roboto Black"/>
            </a:endParaRPr>
          </a:p>
        </p:txBody>
      </p:sp>
      <p:sp>
        <p:nvSpPr>
          <p:cNvPr id="216" name="Google Shape;216;p26"/>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26"/>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27"/>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Training &amp; Education</a:t>
            </a:r>
            <a:endParaRPr sz="2600">
              <a:solidFill>
                <a:srgbClr val="092543"/>
              </a:solidFill>
              <a:latin typeface="Roboto Black"/>
              <a:ea typeface="Roboto Black"/>
              <a:cs typeface="Roboto Black"/>
              <a:sym typeface="Roboto Black"/>
            </a:endParaRPr>
          </a:p>
        </p:txBody>
      </p:sp>
      <p:sp>
        <p:nvSpPr>
          <p:cNvPr id="224" name="Google Shape;224;p27"/>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7"/>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227" name="Google Shape;227;p27"/>
          <p:cNvPicPr preferRelativeResize="0"/>
          <p:nvPr/>
        </p:nvPicPr>
        <p:blipFill>
          <a:blip r:embed="rId4">
            <a:alphaModFix/>
          </a:blip>
          <a:stretch>
            <a:fillRect/>
          </a:stretch>
        </p:blipFill>
        <p:spPr>
          <a:xfrm>
            <a:off x="776375" y="2600550"/>
            <a:ext cx="2947701" cy="782201"/>
          </a:xfrm>
          <a:prstGeom prst="rect">
            <a:avLst/>
          </a:prstGeom>
          <a:noFill/>
          <a:ln>
            <a:noFill/>
          </a:ln>
        </p:spPr>
      </p:pic>
      <p:sp>
        <p:nvSpPr>
          <p:cNvPr id="228" name="Google Shape;228;p27"/>
          <p:cNvSpPr txBox="1">
            <a:spLocks noGrp="1"/>
          </p:cNvSpPr>
          <p:nvPr>
            <p:ph type="body" idx="1"/>
          </p:nvPr>
        </p:nvSpPr>
        <p:spPr>
          <a:xfrm>
            <a:off x="4012475" y="2157488"/>
            <a:ext cx="7536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Introductions to fluid-applied systems &amp; products</a:t>
            </a:r>
            <a:endParaRPr/>
          </a:p>
          <a:p>
            <a:pPr marL="457200" lvl="0" indent="-311150" algn="l" rtl="0">
              <a:spcBef>
                <a:spcPts val="0"/>
              </a:spcBef>
              <a:spcAft>
                <a:spcPts val="0"/>
              </a:spcAft>
              <a:buSzPts val="1300"/>
              <a:buChar char="●"/>
            </a:pPr>
            <a:r>
              <a:rPr lang="en"/>
              <a:t>Traditional in-class multimedia presentations</a:t>
            </a:r>
            <a:endParaRPr/>
          </a:p>
          <a:p>
            <a:pPr marL="457200" lvl="0" indent="-311150" algn="l" rtl="0">
              <a:spcBef>
                <a:spcPts val="0"/>
              </a:spcBef>
              <a:spcAft>
                <a:spcPts val="0"/>
              </a:spcAft>
              <a:buSzPts val="1300"/>
              <a:buChar char="●"/>
            </a:pPr>
            <a:r>
              <a:rPr lang="en"/>
              <a:t>Hands-on demos with roof coatings &amp; equipment</a:t>
            </a:r>
            <a:endParaRPr/>
          </a:p>
          <a:p>
            <a:pPr marL="457200" lvl="0" indent="-311150" algn="l" rtl="0">
              <a:spcBef>
                <a:spcPts val="0"/>
              </a:spcBef>
              <a:spcAft>
                <a:spcPts val="0"/>
              </a:spcAft>
              <a:buSzPts val="1300"/>
              <a:buChar char="●"/>
            </a:pPr>
            <a:r>
              <a:rPr lang="en"/>
              <a:t>Networking opportunities with industry pros</a:t>
            </a:r>
            <a:endParaRPr/>
          </a:p>
          <a:p>
            <a:pPr marL="457200" lvl="0" indent="-311150" algn="l" rtl="0">
              <a:spcBef>
                <a:spcPts val="0"/>
              </a:spcBef>
              <a:spcAft>
                <a:spcPts val="0"/>
              </a:spcAft>
              <a:buSzPts val="1300"/>
              <a:buChar char="●"/>
            </a:pPr>
            <a:r>
              <a:rPr lang="en"/>
              <a:t>Insights into sales &amp; lead generations techniques</a:t>
            </a:r>
            <a:endParaRPr/>
          </a:p>
          <a:p>
            <a:pPr marL="457200" lvl="0" indent="-311150" algn="l" rtl="0">
              <a:spcBef>
                <a:spcPts val="0"/>
              </a:spcBef>
              <a:spcAft>
                <a:spcPts val="0"/>
              </a:spcAft>
              <a:buSzPts val="1300"/>
              <a:buChar char="●"/>
            </a:pPr>
            <a:r>
              <a:rPr lang="en"/>
              <a:t>Q&amp;A sessions Platinum Elite Contractors</a:t>
            </a:r>
            <a:endParaRPr/>
          </a:p>
          <a:p>
            <a:pPr marL="457200" lvl="0" indent="-311150" algn="l" rtl="0">
              <a:spcBef>
                <a:spcPts val="0"/>
              </a:spcBef>
              <a:spcAft>
                <a:spcPts val="0"/>
              </a:spcAft>
              <a:buSzPts val="1300"/>
              <a:buChar char="●"/>
            </a:pPr>
            <a:r>
              <a:rPr lang="en"/>
              <a:t>2-day &amp; 1-day training courses available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8"/>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Training &amp; Education</a:t>
            </a:r>
            <a:endParaRPr sz="2600">
              <a:solidFill>
                <a:srgbClr val="092543"/>
              </a:solidFill>
              <a:latin typeface="Roboto Black"/>
              <a:ea typeface="Roboto Black"/>
              <a:cs typeface="Roboto Black"/>
              <a:sym typeface="Roboto Black"/>
            </a:endParaRPr>
          </a:p>
        </p:txBody>
      </p:sp>
      <p:sp>
        <p:nvSpPr>
          <p:cNvPr id="234" name="Google Shape;234;p28"/>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28"/>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237" name="Google Shape;237;p28"/>
          <p:cNvPicPr preferRelativeResize="0"/>
          <p:nvPr/>
        </p:nvPicPr>
        <p:blipFill>
          <a:blip r:embed="rId4">
            <a:alphaModFix/>
          </a:blip>
          <a:stretch>
            <a:fillRect/>
          </a:stretch>
        </p:blipFill>
        <p:spPr>
          <a:xfrm>
            <a:off x="776375" y="2600550"/>
            <a:ext cx="2947701" cy="782201"/>
          </a:xfrm>
          <a:prstGeom prst="rect">
            <a:avLst/>
          </a:prstGeom>
          <a:noFill/>
          <a:ln>
            <a:noFill/>
          </a:ln>
        </p:spPr>
      </p:pic>
      <p:sp>
        <p:nvSpPr>
          <p:cNvPr id="238" name="Google Shape;238;p28"/>
          <p:cNvSpPr/>
          <p:nvPr/>
        </p:nvSpPr>
        <p:spPr>
          <a:xfrm>
            <a:off x="776375" y="4437800"/>
            <a:ext cx="1611300" cy="297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txBox="1"/>
          <p:nvPr/>
        </p:nvSpPr>
        <p:spPr>
          <a:xfrm>
            <a:off x="911650" y="4418600"/>
            <a:ext cx="2329200" cy="335400"/>
          </a:xfrm>
          <a:prstGeom prst="rect">
            <a:avLst/>
          </a:prstGeom>
          <a:noFill/>
          <a:ln>
            <a:noFill/>
          </a:ln>
        </p:spPr>
        <p:txBody>
          <a:bodyPr spcFirstLastPara="1" wrap="square" lIns="0" tIns="91425" rIns="91425" bIns="91425" anchor="t" anchorCtr="0">
            <a:normAutofit/>
          </a:bodyPr>
          <a:lstStyle/>
          <a:p>
            <a:pPr marL="0" lvl="0" indent="0" algn="l" rtl="0">
              <a:lnSpc>
                <a:spcPct val="115000"/>
              </a:lnSpc>
              <a:spcBef>
                <a:spcPts val="0"/>
              </a:spcBef>
              <a:spcAft>
                <a:spcPts val="1200"/>
              </a:spcAft>
              <a:buNone/>
            </a:pPr>
            <a:r>
              <a:rPr lang="en" sz="1000" b="1">
                <a:solidFill>
                  <a:srgbClr val="FFFFFF"/>
                </a:solidFill>
                <a:latin typeface="Roboto"/>
                <a:ea typeface="Roboto"/>
                <a:cs typeface="Roboto"/>
                <a:sym typeface="Roboto"/>
              </a:rPr>
              <a:t>FAST Training Classes</a:t>
            </a:r>
            <a:endParaRPr sz="1000" b="1">
              <a:solidFill>
                <a:srgbClr val="FFFFFF"/>
              </a:solidFill>
              <a:latin typeface="Roboto"/>
              <a:ea typeface="Roboto"/>
              <a:cs typeface="Roboto"/>
              <a:sym typeface="Roboto"/>
            </a:endParaRPr>
          </a:p>
        </p:txBody>
      </p:sp>
      <p:pic>
        <p:nvPicPr>
          <p:cNvPr id="240" name="Google Shape;240;p28" descr="FAST Academy takes at our headquarters in Mobile, Alabama. We hold the course in the Spring and Winter. The course is free to attend and will include complimentary lunch and dinner. &#10;&#10;For more information including the full itinerary, register here: http://www.americanweatherstar.com/fast-training-courses/fast-academy/&#10;&#10;Are you looking to expand your commercial roofing business and land the breakthrough roofing jobs you want? Not sure how to do it? Diversifying your business is the answer. The market for roof coatings in the construction industry has been on the rise for decades and the demand for fluid-applied roofing systems is only growing stronger.&#10;&#10;FAST (fluid-applied system techniques) Academy at American WeatherStar is a great opportunity to dive into the roof coatings industry in an immersive, comprehensive, hands-on learning environment. The 2-day roofing course offers commercial roofing contractors, consultants, architects, and independent field representatives hands-on experience with roof coatings and equipment in real-world settings, and provides powerful insight on sales techniques plus proven strategies for generating leads." title="FAST Academy: Roof Coatings Training Course">
            <a:hlinkClick r:id="rId5"/>
          </p:cNvPr>
          <p:cNvPicPr preferRelativeResize="0"/>
          <p:nvPr/>
        </p:nvPicPr>
        <p:blipFill>
          <a:blip r:embed="rId6">
            <a:alphaModFix/>
          </a:blip>
          <a:stretch>
            <a:fillRect/>
          </a:stretch>
        </p:blipFill>
        <p:spPr>
          <a:xfrm>
            <a:off x="4633050" y="1743375"/>
            <a:ext cx="3328724" cy="249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244"/>
        <p:cNvGrpSpPr/>
        <p:nvPr/>
      </p:nvGrpSpPr>
      <p:grpSpPr>
        <a:xfrm>
          <a:off x="0" y="0"/>
          <a:ext cx="0" cy="0"/>
          <a:chOff x="0" y="0"/>
          <a:chExt cx="0" cy="0"/>
        </a:xfrm>
      </p:grpSpPr>
      <p:sp>
        <p:nvSpPr>
          <p:cNvPr id="245" name="Google Shape;245;p29"/>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Technical Resources</a:t>
            </a:r>
            <a:endParaRPr sz="3600">
              <a:solidFill>
                <a:srgbClr val="FFFFFF"/>
              </a:solidFill>
              <a:latin typeface="Roboto Black"/>
              <a:ea typeface="Roboto Black"/>
              <a:cs typeface="Roboto Black"/>
              <a:sym typeface="Roboto Black"/>
            </a:endParaRPr>
          </a:p>
        </p:txBody>
      </p:sp>
      <p:sp>
        <p:nvSpPr>
          <p:cNvPr id="246" name="Google Shape;246;p29"/>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29"/>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0">
                <a:solidFill>
                  <a:srgbClr val="092543"/>
                </a:solidFill>
                <a:latin typeface="Roboto Black"/>
                <a:ea typeface="Roboto Black"/>
                <a:cs typeface="Roboto Black"/>
                <a:sym typeface="Roboto Black"/>
              </a:rPr>
              <a:t>Technical Resources</a:t>
            </a:r>
            <a:endParaRPr b="0">
              <a:solidFill>
                <a:srgbClr val="092543"/>
              </a:solidFill>
              <a:latin typeface="Roboto Black"/>
              <a:ea typeface="Roboto Black"/>
              <a:cs typeface="Roboto Black"/>
              <a:sym typeface="Roboto Black"/>
            </a:endParaRPr>
          </a:p>
        </p:txBody>
      </p:sp>
      <p:sp>
        <p:nvSpPr>
          <p:cNvPr id="254" name="Google Shape;254;p30"/>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Product Data Sheets</a:t>
            </a:r>
            <a:endParaRPr/>
          </a:p>
          <a:p>
            <a:pPr marL="457200" lvl="0" indent="-311150" algn="l" rtl="0">
              <a:spcBef>
                <a:spcPts val="0"/>
              </a:spcBef>
              <a:spcAft>
                <a:spcPts val="0"/>
              </a:spcAft>
              <a:buSzPts val="1300"/>
              <a:buChar char="●"/>
            </a:pPr>
            <a:r>
              <a:rPr lang="en"/>
              <a:t>Application Guidelines</a:t>
            </a:r>
            <a:endParaRPr/>
          </a:p>
          <a:p>
            <a:pPr marL="457200" lvl="0" indent="-311150" algn="l" rtl="0">
              <a:spcBef>
                <a:spcPts val="0"/>
              </a:spcBef>
              <a:spcAft>
                <a:spcPts val="0"/>
              </a:spcAft>
              <a:buSzPts val="1300"/>
              <a:buChar char="●"/>
            </a:pPr>
            <a:r>
              <a:rPr lang="en"/>
              <a:t>Detail Drawings</a:t>
            </a:r>
            <a:endParaRPr/>
          </a:p>
          <a:p>
            <a:pPr marL="457200" lvl="0" indent="-311150" algn="l" rtl="0">
              <a:spcBef>
                <a:spcPts val="0"/>
              </a:spcBef>
              <a:spcAft>
                <a:spcPts val="0"/>
              </a:spcAft>
              <a:buSzPts val="1300"/>
              <a:buChar char="●"/>
            </a:pPr>
            <a:r>
              <a:rPr lang="en"/>
              <a:t>Project Support Documents</a:t>
            </a:r>
            <a:endParaRPr/>
          </a:p>
          <a:p>
            <a:pPr marL="457200" lvl="0" indent="-311150" algn="l" rtl="0">
              <a:spcBef>
                <a:spcPts val="0"/>
              </a:spcBef>
              <a:spcAft>
                <a:spcPts val="0"/>
              </a:spcAft>
              <a:buSzPts val="1300"/>
              <a:buChar char="●"/>
            </a:pPr>
            <a:r>
              <a:rPr lang="en"/>
              <a:t>Quick Specs</a:t>
            </a:r>
            <a:endParaRPr/>
          </a:p>
          <a:p>
            <a:pPr marL="457200" lvl="0" indent="-311150" algn="l" rtl="0">
              <a:spcBef>
                <a:spcPts val="0"/>
              </a:spcBef>
              <a:spcAft>
                <a:spcPts val="0"/>
              </a:spcAft>
              <a:buSzPts val="1300"/>
              <a:buChar char="●"/>
            </a:pPr>
            <a:r>
              <a:rPr lang="en"/>
              <a:t>Roof Surface Cross Reference Charts</a:t>
            </a:r>
            <a:endParaRPr/>
          </a:p>
          <a:p>
            <a:pPr marL="457200" lvl="0" indent="-311150" algn="l" rtl="0">
              <a:spcBef>
                <a:spcPts val="0"/>
              </a:spcBef>
              <a:spcAft>
                <a:spcPts val="0"/>
              </a:spcAft>
              <a:buSzPts val="1300"/>
              <a:buChar char="●"/>
            </a:pPr>
            <a:r>
              <a:rPr lang="en"/>
              <a:t>Mastic Coverage Rates</a:t>
            </a:r>
            <a:endParaRPr/>
          </a:p>
          <a:p>
            <a:pPr marL="457200" lvl="0" indent="-311150" algn="l" rtl="0">
              <a:spcBef>
                <a:spcPts val="0"/>
              </a:spcBef>
              <a:spcAft>
                <a:spcPts val="0"/>
              </a:spcAft>
              <a:buSzPts val="1300"/>
              <a:buChar char="●"/>
            </a:pPr>
            <a:r>
              <a:rPr lang="en"/>
              <a:t>Safety Data Sheets</a:t>
            </a:r>
            <a:endParaRPr/>
          </a:p>
          <a:p>
            <a:pPr marL="457200" lvl="0" indent="-311150" algn="l" rtl="0">
              <a:spcBef>
                <a:spcPts val="0"/>
              </a:spcBef>
              <a:spcAft>
                <a:spcPts val="0"/>
              </a:spcAft>
              <a:buSzPts val="1300"/>
              <a:buChar char="●"/>
            </a:pPr>
            <a:r>
              <a:rPr lang="en"/>
              <a:t>Warranties</a:t>
            </a:r>
            <a:endParaRPr/>
          </a:p>
        </p:txBody>
      </p:sp>
      <p:sp>
        <p:nvSpPr>
          <p:cNvPr id="255" name="Google Shape;255;p30"/>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30"/>
          <p:cNvPicPr preferRelativeResize="0"/>
          <p:nvPr/>
        </p:nvPicPr>
        <p:blipFill>
          <a:blip r:embed="rId3">
            <a:alphaModFix/>
          </a:blip>
          <a:stretch>
            <a:fillRect/>
          </a:stretch>
        </p:blipFill>
        <p:spPr>
          <a:xfrm>
            <a:off x="8265746" y="4298325"/>
            <a:ext cx="735050" cy="692775"/>
          </a:xfrm>
          <a:prstGeom prst="rect">
            <a:avLst/>
          </a:prstGeom>
          <a:noFill/>
          <a:ln>
            <a:noFill/>
          </a:ln>
        </p:spPr>
      </p:pic>
      <p:sp>
        <p:nvSpPr>
          <p:cNvPr id="258" name="Google Shape;258;p30"/>
          <p:cNvSpPr/>
          <p:nvPr/>
        </p:nvSpPr>
        <p:spPr>
          <a:xfrm>
            <a:off x="776375" y="4437800"/>
            <a:ext cx="1367100" cy="297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txBox="1"/>
          <p:nvPr/>
        </p:nvSpPr>
        <p:spPr>
          <a:xfrm>
            <a:off x="911650" y="4418600"/>
            <a:ext cx="2329200" cy="335400"/>
          </a:xfrm>
          <a:prstGeom prst="rect">
            <a:avLst/>
          </a:prstGeom>
          <a:noFill/>
          <a:ln>
            <a:noFill/>
          </a:ln>
        </p:spPr>
        <p:txBody>
          <a:bodyPr spcFirstLastPara="1" wrap="square" lIns="0" tIns="91425" rIns="91425" bIns="91425" anchor="t" anchorCtr="0">
            <a:normAutofit/>
          </a:bodyPr>
          <a:lstStyle/>
          <a:p>
            <a:pPr marL="0" lvl="0" indent="0" algn="l" rtl="0">
              <a:lnSpc>
                <a:spcPct val="115000"/>
              </a:lnSpc>
              <a:spcBef>
                <a:spcPts val="0"/>
              </a:spcBef>
              <a:spcAft>
                <a:spcPts val="1200"/>
              </a:spcAft>
              <a:buNone/>
            </a:pPr>
            <a:r>
              <a:rPr lang="en" sz="1000" b="1">
                <a:solidFill>
                  <a:srgbClr val="FFFFFF"/>
                </a:solidFill>
                <a:latin typeface="Roboto"/>
                <a:ea typeface="Roboto"/>
                <a:cs typeface="Roboto"/>
                <a:sym typeface="Roboto"/>
              </a:rPr>
              <a:t>Docs &amp; Downloads</a:t>
            </a:r>
            <a:endParaRPr sz="1000" b="1">
              <a:solidFill>
                <a:srgbClr val="FFFF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263"/>
        <p:cNvGrpSpPr/>
        <p:nvPr/>
      </p:nvGrpSpPr>
      <p:grpSpPr>
        <a:xfrm>
          <a:off x="0" y="0"/>
          <a:ext cx="0" cy="0"/>
          <a:chOff x="0" y="0"/>
          <a:chExt cx="0" cy="0"/>
        </a:xfrm>
      </p:grpSpPr>
      <p:sp>
        <p:nvSpPr>
          <p:cNvPr id="264" name="Google Shape;264;p31"/>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31"/>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267" name="Google Shape;267;p31"/>
          <p:cNvPicPr preferRelativeResize="0"/>
          <p:nvPr/>
        </p:nvPicPr>
        <p:blipFill>
          <a:blip r:embed="rId4">
            <a:alphaModFix/>
          </a:blip>
          <a:stretch>
            <a:fillRect/>
          </a:stretch>
        </p:blipFill>
        <p:spPr>
          <a:xfrm>
            <a:off x="2865339" y="1409775"/>
            <a:ext cx="3416620" cy="288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4"/>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96" name="Google Shape;96;p14"/>
          <p:cNvPicPr preferRelativeResize="0"/>
          <p:nvPr/>
        </p:nvPicPr>
        <p:blipFill>
          <a:blip r:embed="rId4">
            <a:alphaModFix/>
          </a:blip>
          <a:stretch>
            <a:fillRect/>
          </a:stretch>
        </p:blipFill>
        <p:spPr>
          <a:xfrm>
            <a:off x="5989047" y="1687377"/>
            <a:ext cx="2299810" cy="1708998"/>
          </a:xfrm>
          <a:prstGeom prst="rect">
            <a:avLst/>
          </a:prstGeom>
          <a:noFill/>
          <a:ln>
            <a:noFill/>
          </a:ln>
        </p:spPr>
      </p:pic>
      <p:pic>
        <p:nvPicPr>
          <p:cNvPr id="97" name="Google Shape;97;p14"/>
          <p:cNvPicPr preferRelativeResize="0"/>
          <p:nvPr/>
        </p:nvPicPr>
        <p:blipFill>
          <a:blip r:embed="rId5">
            <a:alphaModFix/>
          </a:blip>
          <a:stretch>
            <a:fillRect/>
          </a:stretch>
        </p:blipFill>
        <p:spPr>
          <a:xfrm>
            <a:off x="3381887" y="1687375"/>
            <a:ext cx="2380226" cy="1768756"/>
          </a:xfrm>
          <a:prstGeom prst="rect">
            <a:avLst/>
          </a:prstGeom>
          <a:noFill/>
          <a:ln>
            <a:noFill/>
          </a:ln>
        </p:spPr>
      </p:pic>
      <p:pic>
        <p:nvPicPr>
          <p:cNvPr id="98" name="Google Shape;98;p14"/>
          <p:cNvPicPr preferRelativeResize="0"/>
          <p:nvPr/>
        </p:nvPicPr>
        <p:blipFill>
          <a:blip r:embed="rId6">
            <a:alphaModFix/>
          </a:blip>
          <a:stretch>
            <a:fillRect/>
          </a:stretch>
        </p:blipFill>
        <p:spPr>
          <a:xfrm>
            <a:off x="778174" y="1687375"/>
            <a:ext cx="2376772" cy="17687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Certified Applicator Program</a:t>
            </a:r>
            <a:endParaRPr sz="2600">
              <a:solidFill>
                <a:srgbClr val="092543"/>
              </a:solidFill>
              <a:latin typeface="Roboto Black"/>
              <a:ea typeface="Roboto Black"/>
              <a:cs typeface="Roboto Black"/>
              <a:sym typeface="Roboto Black"/>
            </a:endParaRPr>
          </a:p>
        </p:txBody>
      </p:sp>
      <p:sp>
        <p:nvSpPr>
          <p:cNvPr id="273" name="Google Shape;273;p32"/>
          <p:cNvSpPr txBox="1"/>
          <p:nvPr/>
        </p:nvSpPr>
        <p:spPr>
          <a:xfrm>
            <a:off x="729325" y="1945550"/>
            <a:ext cx="4120800" cy="22611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Requirements</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rgbClr val="595959"/>
                </a:solidFill>
                <a:latin typeface="Roboto"/>
                <a:ea typeface="Roboto"/>
                <a:cs typeface="Roboto"/>
                <a:sym typeface="Roboto"/>
              </a:rPr>
              <a:t>Employed by an AWS Approved Contractor</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Completed Application</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Experience on a minimum of 2 AWS coatings projects</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Attend a FAST course</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Pass online QC test</a:t>
            </a:r>
            <a:endParaRPr sz="1000">
              <a:solidFill>
                <a:srgbClr val="595959"/>
              </a:solidFill>
              <a:latin typeface="Roboto"/>
              <a:ea typeface="Roboto"/>
              <a:cs typeface="Roboto"/>
              <a:sym typeface="Roboto"/>
            </a:endParaRPr>
          </a:p>
        </p:txBody>
      </p:sp>
      <p:sp>
        <p:nvSpPr>
          <p:cNvPr id="274" name="Google Shape;274;p32"/>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32"/>
          <p:cNvPicPr preferRelativeResize="0"/>
          <p:nvPr/>
        </p:nvPicPr>
        <p:blipFill>
          <a:blip r:embed="rId3">
            <a:alphaModFix/>
          </a:blip>
          <a:stretch>
            <a:fillRect/>
          </a:stretch>
        </p:blipFill>
        <p:spPr>
          <a:xfrm>
            <a:off x="8265746" y="4298325"/>
            <a:ext cx="735050" cy="692775"/>
          </a:xfrm>
          <a:prstGeom prst="rect">
            <a:avLst/>
          </a:prstGeom>
          <a:noFill/>
          <a:ln>
            <a:noFill/>
          </a:ln>
        </p:spPr>
      </p:pic>
      <p:sp>
        <p:nvSpPr>
          <p:cNvPr id="277" name="Google Shape;277;p32"/>
          <p:cNvSpPr txBox="1"/>
          <p:nvPr/>
        </p:nvSpPr>
        <p:spPr>
          <a:xfrm>
            <a:off x="4417825" y="1945550"/>
            <a:ext cx="3511800" cy="25209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Benefits</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Build professional value in you and your team with recognition from an industry leader</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Certified Applicator Certificate</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SWAG</a:t>
            </a:r>
            <a:endParaRPr sz="1000">
              <a:solidFill>
                <a:schemeClr val="accen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Certified Applicator Program – SWAG</a:t>
            </a:r>
            <a:endParaRPr sz="2600">
              <a:solidFill>
                <a:srgbClr val="092543"/>
              </a:solidFill>
              <a:latin typeface="Roboto Black"/>
              <a:ea typeface="Roboto Black"/>
              <a:cs typeface="Roboto Black"/>
              <a:sym typeface="Roboto Black"/>
            </a:endParaRPr>
          </a:p>
        </p:txBody>
      </p:sp>
      <p:sp>
        <p:nvSpPr>
          <p:cNvPr id="283" name="Google Shape;283;p33"/>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p33"/>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286" name="Google Shape;286;p33"/>
          <p:cNvPicPr preferRelativeResize="0"/>
          <p:nvPr/>
        </p:nvPicPr>
        <p:blipFill>
          <a:blip r:embed="rId4">
            <a:alphaModFix/>
          </a:blip>
          <a:stretch>
            <a:fillRect/>
          </a:stretch>
        </p:blipFill>
        <p:spPr>
          <a:xfrm>
            <a:off x="3315757" y="2127546"/>
            <a:ext cx="2410639" cy="1807976"/>
          </a:xfrm>
          <a:prstGeom prst="rect">
            <a:avLst/>
          </a:prstGeom>
          <a:noFill/>
          <a:ln>
            <a:noFill/>
          </a:ln>
        </p:spPr>
      </p:pic>
      <p:pic>
        <p:nvPicPr>
          <p:cNvPr id="287" name="Google Shape;287;p33"/>
          <p:cNvPicPr preferRelativeResize="0"/>
          <p:nvPr/>
        </p:nvPicPr>
        <p:blipFill>
          <a:blip r:embed="rId5">
            <a:alphaModFix/>
          </a:blip>
          <a:stretch>
            <a:fillRect/>
          </a:stretch>
        </p:blipFill>
        <p:spPr>
          <a:xfrm>
            <a:off x="5855131" y="2127564"/>
            <a:ext cx="2410619" cy="1807933"/>
          </a:xfrm>
          <a:prstGeom prst="rect">
            <a:avLst/>
          </a:prstGeom>
          <a:noFill/>
          <a:ln>
            <a:noFill/>
          </a:ln>
        </p:spPr>
      </p:pic>
      <p:pic>
        <p:nvPicPr>
          <p:cNvPr id="288" name="Google Shape;288;p33"/>
          <p:cNvPicPr preferRelativeResize="0"/>
          <p:nvPr/>
        </p:nvPicPr>
        <p:blipFill rotWithShape="1">
          <a:blip r:embed="rId6">
            <a:alphaModFix/>
          </a:blip>
          <a:srcRect l="5618" r="5618"/>
          <a:stretch/>
        </p:blipFill>
        <p:spPr>
          <a:xfrm>
            <a:off x="776375" y="2126475"/>
            <a:ext cx="2410655" cy="18100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292"/>
        <p:cNvGrpSpPr/>
        <p:nvPr/>
      </p:nvGrpSpPr>
      <p:grpSpPr>
        <a:xfrm>
          <a:off x="0" y="0"/>
          <a:ext cx="0" cy="0"/>
          <a:chOff x="0" y="0"/>
          <a:chExt cx="0" cy="0"/>
        </a:xfrm>
      </p:grpSpPr>
      <p:sp>
        <p:nvSpPr>
          <p:cNvPr id="293" name="Google Shape;293;p34"/>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FFFFFF"/>
                </a:solidFill>
                <a:latin typeface="Roboto Black"/>
                <a:ea typeface="Roboto Black"/>
                <a:cs typeface="Roboto Black"/>
                <a:sym typeface="Roboto Black"/>
              </a:rPr>
              <a:t>For more information, visit our website: www.americanweatherstar.com</a:t>
            </a:r>
            <a:endParaRPr sz="2400">
              <a:solidFill>
                <a:srgbClr val="FFFFFF"/>
              </a:solidFill>
              <a:latin typeface="Roboto Black"/>
              <a:ea typeface="Roboto Black"/>
              <a:cs typeface="Roboto Black"/>
              <a:sym typeface="Roboto Black"/>
            </a:endParaRPr>
          </a:p>
        </p:txBody>
      </p:sp>
      <p:sp>
        <p:nvSpPr>
          <p:cNvPr id="294" name="Google Shape;294;p34"/>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34"/>
          <p:cNvPicPr preferRelativeResize="0"/>
          <p:nvPr/>
        </p:nvPicPr>
        <p:blipFill>
          <a:blip r:embed="rId3">
            <a:alphaModFix/>
          </a:blip>
          <a:stretch>
            <a:fillRect/>
          </a:stretch>
        </p:blipFill>
        <p:spPr>
          <a:xfrm>
            <a:off x="634025" y="3314175"/>
            <a:ext cx="2584453" cy="1997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0">
                <a:solidFill>
                  <a:srgbClr val="092543"/>
                </a:solidFill>
                <a:latin typeface="Roboto Black"/>
                <a:ea typeface="Roboto Black"/>
                <a:cs typeface="Roboto Black"/>
                <a:sym typeface="Roboto Black"/>
              </a:rPr>
              <a:t>Presentation Outline</a:t>
            </a:r>
            <a:endParaRPr b="0">
              <a:solidFill>
                <a:srgbClr val="092543"/>
              </a:solidFill>
              <a:latin typeface="Roboto Black"/>
              <a:ea typeface="Roboto Black"/>
              <a:cs typeface="Roboto Black"/>
              <a:sym typeface="Roboto Black"/>
            </a:endParaRPr>
          </a:p>
        </p:txBody>
      </p:sp>
      <p:sp>
        <p:nvSpPr>
          <p:cNvPr id="104" name="Google Shape;104;p1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Requirements</a:t>
            </a:r>
            <a:endParaRPr/>
          </a:p>
          <a:p>
            <a:pPr marL="457200" lvl="0" indent="-311150" algn="l" rtl="0">
              <a:spcBef>
                <a:spcPts val="0"/>
              </a:spcBef>
              <a:spcAft>
                <a:spcPts val="0"/>
              </a:spcAft>
              <a:buSzPts val="1300"/>
              <a:buChar char="●"/>
            </a:pPr>
            <a:r>
              <a:rPr lang="en"/>
              <a:t>Benefits</a:t>
            </a:r>
            <a:endParaRPr/>
          </a:p>
          <a:p>
            <a:pPr marL="457200" lvl="0" indent="-311150" algn="l" rtl="0">
              <a:spcBef>
                <a:spcPts val="0"/>
              </a:spcBef>
              <a:spcAft>
                <a:spcPts val="0"/>
              </a:spcAft>
              <a:buSzPts val="1300"/>
              <a:buChar char="●"/>
            </a:pPr>
            <a:r>
              <a:rPr lang="en"/>
              <a:t>Moving up in the Program</a:t>
            </a:r>
            <a:endParaRPr/>
          </a:p>
          <a:p>
            <a:pPr marL="457200" lvl="0" indent="-311150" algn="l" rtl="0">
              <a:spcBef>
                <a:spcPts val="0"/>
              </a:spcBef>
              <a:spcAft>
                <a:spcPts val="0"/>
              </a:spcAft>
              <a:buSzPts val="1300"/>
              <a:buChar char="●"/>
            </a:pPr>
            <a:r>
              <a:rPr lang="en"/>
              <a:t>Sales &amp; Marketing Tools</a:t>
            </a:r>
            <a:endParaRPr/>
          </a:p>
          <a:p>
            <a:pPr marL="457200" lvl="0" indent="-311150" algn="l" rtl="0">
              <a:spcBef>
                <a:spcPts val="0"/>
              </a:spcBef>
              <a:spcAft>
                <a:spcPts val="0"/>
              </a:spcAft>
              <a:buSzPts val="1300"/>
              <a:buChar char="●"/>
            </a:pPr>
            <a:r>
              <a:rPr lang="en"/>
              <a:t>Training &amp; Education</a:t>
            </a:r>
            <a:endParaRPr/>
          </a:p>
          <a:p>
            <a:pPr marL="457200" lvl="0" indent="-311150" algn="l" rtl="0">
              <a:spcBef>
                <a:spcPts val="0"/>
              </a:spcBef>
              <a:spcAft>
                <a:spcPts val="0"/>
              </a:spcAft>
              <a:buSzPts val="1300"/>
              <a:buChar char="●"/>
            </a:pPr>
            <a:r>
              <a:rPr lang="en"/>
              <a:t>Technical Resources</a:t>
            </a:r>
            <a:endParaRPr/>
          </a:p>
          <a:p>
            <a:pPr marL="457200" lvl="0" indent="-311150" algn="l" rtl="0">
              <a:spcBef>
                <a:spcPts val="0"/>
              </a:spcBef>
              <a:spcAft>
                <a:spcPts val="0"/>
              </a:spcAft>
              <a:buSzPts val="1300"/>
              <a:buChar char="●"/>
            </a:pPr>
            <a:r>
              <a:rPr lang="en"/>
              <a:t>Certified Applicator Program</a:t>
            </a:r>
            <a:endParaRPr/>
          </a:p>
          <a:p>
            <a:pPr marL="914400" lvl="1" indent="-298450" algn="l" rtl="0">
              <a:spcBef>
                <a:spcPts val="0"/>
              </a:spcBef>
              <a:spcAft>
                <a:spcPts val="0"/>
              </a:spcAft>
              <a:buSzPts val="1100"/>
              <a:buChar char="○"/>
            </a:pPr>
            <a:r>
              <a:rPr lang="en"/>
              <a:t>Requirements</a:t>
            </a:r>
            <a:endParaRPr/>
          </a:p>
          <a:p>
            <a:pPr marL="914400" lvl="1" indent="-298450" algn="l" rtl="0">
              <a:spcBef>
                <a:spcPts val="0"/>
              </a:spcBef>
              <a:spcAft>
                <a:spcPts val="0"/>
              </a:spcAft>
              <a:buSzPts val="1100"/>
              <a:buChar char="○"/>
            </a:pPr>
            <a:r>
              <a:rPr lang="en"/>
              <a:t>Benefits</a:t>
            </a:r>
            <a:endParaRPr/>
          </a:p>
        </p:txBody>
      </p:sp>
      <p:sp>
        <p:nvSpPr>
          <p:cNvPr id="105" name="Google Shape;105;p15"/>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5"/>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111"/>
        <p:cNvGrpSpPr/>
        <p:nvPr/>
      </p:nvGrpSpPr>
      <p:grpSpPr>
        <a:xfrm>
          <a:off x="0" y="0"/>
          <a:ext cx="0" cy="0"/>
          <a:chOff x="0" y="0"/>
          <a:chExt cx="0" cy="0"/>
        </a:xfrm>
      </p:grpSpPr>
      <p:sp>
        <p:nvSpPr>
          <p:cNvPr id="112" name="Google Shape;112;p16"/>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Requirements</a:t>
            </a:r>
            <a:endParaRPr sz="3600">
              <a:solidFill>
                <a:srgbClr val="FFFFFF"/>
              </a:solidFill>
              <a:latin typeface="Roboto Black"/>
              <a:ea typeface="Roboto Black"/>
              <a:cs typeface="Roboto Black"/>
              <a:sym typeface="Roboto Black"/>
            </a:endParaRPr>
          </a:p>
        </p:txBody>
      </p:sp>
      <p:sp>
        <p:nvSpPr>
          <p:cNvPr id="113" name="Google Shape;113;p16"/>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6"/>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Requirements</a:t>
            </a:r>
            <a:endParaRPr sz="2600">
              <a:solidFill>
                <a:srgbClr val="092543"/>
              </a:solidFill>
              <a:latin typeface="Roboto Black"/>
              <a:ea typeface="Roboto Black"/>
              <a:cs typeface="Roboto Black"/>
              <a:sym typeface="Roboto Black"/>
            </a:endParaRPr>
          </a:p>
        </p:txBody>
      </p:sp>
      <p:sp>
        <p:nvSpPr>
          <p:cNvPr id="121" name="Google Shape;121;p17"/>
          <p:cNvSpPr txBox="1"/>
          <p:nvPr/>
        </p:nvSpPr>
        <p:spPr>
          <a:xfrm>
            <a:off x="729325" y="3010538"/>
            <a:ext cx="2431500" cy="22611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Approved Contractor</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Licensed/Insured</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chemeClr val="accent1"/>
                </a:solidFill>
                <a:latin typeface="Roboto"/>
                <a:ea typeface="Roboto"/>
                <a:cs typeface="Roboto"/>
                <a:sym typeface="Roboto"/>
              </a:rPr>
              <a:t>Commercial roofing experience</a:t>
            </a:r>
            <a:endParaRPr sz="100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a:solidFill>
                  <a:srgbClr val="595959"/>
                </a:solidFill>
                <a:latin typeface="Roboto"/>
                <a:ea typeface="Roboto"/>
                <a:cs typeface="Roboto"/>
                <a:sym typeface="Roboto"/>
              </a:rPr>
              <a:t>No coating MFG certifications</a:t>
            </a:r>
            <a:endParaRPr sz="1000">
              <a:solidFill>
                <a:srgbClr val="595959"/>
              </a:solidFill>
              <a:latin typeface="Roboto"/>
              <a:ea typeface="Roboto"/>
              <a:cs typeface="Roboto"/>
              <a:sym typeface="Roboto"/>
            </a:endParaRPr>
          </a:p>
        </p:txBody>
      </p:sp>
      <p:sp>
        <p:nvSpPr>
          <p:cNvPr id="122" name="Google Shape;122;p17"/>
          <p:cNvSpPr txBox="1"/>
          <p:nvPr/>
        </p:nvSpPr>
        <p:spPr>
          <a:xfrm>
            <a:off x="3215400" y="3010550"/>
            <a:ext cx="2525100" cy="25881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Platinum Contractor</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Licensed/Insured</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Commercial roofing experience</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Substantial coatings experience</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Approved by major coating industry manufacturers</a:t>
            </a:r>
            <a:endParaRPr sz="1000">
              <a:solidFill>
                <a:schemeClr val="accent1"/>
              </a:solidFill>
              <a:latin typeface="Roboto"/>
              <a:ea typeface="Roboto"/>
              <a:cs typeface="Roboto"/>
              <a:sym typeface="Roboto"/>
            </a:endParaRPr>
          </a:p>
        </p:txBody>
      </p:sp>
      <p:sp>
        <p:nvSpPr>
          <p:cNvPr id="123" name="Google Shape;123;p17"/>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7"/>
          <p:cNvPicPr preferRelativeResize="0"/>
          <p:nvPr/>
        </p:nvPicPr>
        <p:blipFill>
          <a:blip r:embed="rId3">
            <a:alphaModFix/>
          </a:blip>
          <a:stretch>
            <a:fillRect/>
          </a:stretch>
        </p:blipFill>
        <p:spPr>
          <a:xfrm>
            <a:off x="8265746" y="4298325"/>
            <a:ext cx="735050" cy="692775"/>
          </a:xfrm>
          <a:prstGeom prst="rect">
            <a:avLst/>
          </a:prstGeom>
          <a:noFill/>
          <a:ln>
            <a:noFill/>
          </a:ln>
        </p:spPr>
      </p:pic>
      <p:sp>
        <p:nvSpPr>
          <p:cNvPr id="126" name="Google Shape;126;p17"/>
          <p:cNvSpPr txBox="1"/>
          <p:nvPr/>
        </p:nvSpPr>
        <p:spPr>
          <a:xfrm>
            <a:off x="5740575" y="3010550"/>
            <a:ext cx="2603100" cy="25209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Platinum Elite Contractor</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Licensed/Insured</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Commercial Roofing Experience</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Substantial coatings experience</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Approved by major coating industry manufacturers</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Certified applicator on staff</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Continue to meet AWS quality standards</a:t>
            </a:r>
            <a:endParaRPr sz="1000">
              <a:solidFill>
                <a:schemeClr val="accent1"/>
              </a:solidFill>
              <a:latin typeface="Roboto"/>
              <a:ea typeface="Roboto"/>
              <a:cs typeface="Roboto"/>
              <a:sym typeface="Roboto"/>
            </a:endParaRPr>
          </a:p>
        </p:txBody>
      </p:sp>
      <p:pic>
        <p:nvPicPr>
          <p:cNvPr id="127" name="Google Shape;127;p17"/>
          <p:cNvPicPr preferRelativeResize="0"/>
          <p:nvPr/>
        </p:nvPicPr>
        <p:blipFill>
          <a:blip r:embed="rId4">
            <a:alphaModFix/>
          </a:blip>
          <a:stretch>
            <a:fillRect/>
          </a:stretch>
        </p:blipFill>
        <p:spPr>
          <a:xfrm>
            <a:off x="5872440" y="1945551"/>
            <a:ext cx="1149383" cy="854108"/>
          </a:xfrm>
          <a:prstGeom prst="rect">
            <a:avLst/>
          </a:prstGeom>
          <a:noFill/>
          <a:ln>
            <a:noFill/>
          </a:ln>
        </p:spPr>
      </p:pic>
      <p:pic>
        <p:nvPicPr>
          <p:cNvPr id="128" name="Google Shape;128;p17"/>
          <p:cNvPicPr preferRelativeResize="0"/>
          <p:nvPr/>
        </p:nvPicPr>
        <p:blipFill>
          <a:blip r:embed="rId5">
            <a:alphaModFix/>
          </a:blip>
          <a:stretch>
            <a:fillRect/>
          </a:stretch>
        </p:blipFill>
        <p:spPr>
          <a:xfrm>
            <a:off x="3342982" y="1945550"/>
            <a:ext cx="1189572" cy="883973"/>
          </a:xfrm>
          <a:prstGeom prst="rect">
            <a:avLst/>
          </a:prstGeom>
          <a:noFill/>
          <a:ln>
            <a:noFill/>
          </a:ln>
        </p:spPr>
      </p:pic>
      <p:pic>
        <p:nvPicPr>
          <p:cNvPr id="129" name="Google Shape;129;p17"/>
          <p:cNvPicPr preferRelativeResize="0"/>
          <p:nvPr/>
        </p:nvPicPr>
        <p:blipFill>
          <a:blip r:embed="rId6">
            <a:alphaModFix/>
          </a:blip>
          <a:stretch>
            <a:fillRect/>
          </a:stretch>
        </p:blipFill>
        <p:spPr>
          <a:xfrm>
            <a:off x="815250" y="1945550"/>
            <a:ext cx="1187846" cy="883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133"/>
        <p:cNvGrpSpPr/>
        <p:nvPr/>
      </p:nvGrpSpPr>
      <p:grpSpPr>
        <a:xfrm>
          <a:off x="0" y="0"/>
          <a:ext cx="0" cy="0"/>
          <a:chOff x="0" y="0"/>
          <a:chExt cx="0" cy="0"/>
        </a:xfrm>
      </p:grpSpPr>
      <p:sp>
        <p:nvSpPr>
          <p:cNvPr id="134" name="Google Shape;134;p18"/>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Benefits</a:t>
            </a:r>
            <a:endParaRPr sz="3600">
              <a:solidFill>
                <a:srgbClr val="FFFFFF"/>
              </a:solidFill>
              <a:latin typeface="Roboto Black"/>
              <a:ea typeface="Roboto Black"/>
              <a:cs typeface="Roboto Black"/>
              <a:sym typeface="Roboto Black"/>
            </a:endParaRPr>
          </a:p>
        </p:txBody>
      </p:sp>
      <p:sp>
        <p:nvSpPr>
          <p:cNvPr id="135" name="Google Shape;135;p18"/>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18"/>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9"/>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Benefits</a:t>
            </a:r>
            <a:endParaRPr sz="2600">
              <a:solidFill>
                <a:srgbClr val="092543"/>
              </a:solidFill>
              <a:latin typeface="Roboto Black"/>
              <a:ea typeface="Roboto Black"/>
              <a:cs typeface="Roboto Black"/>
              <a:sym typeface="Roboto Black"/>
            </a:endParaRPr>
          </a:p>
        </p:txBody>
      </p:sp>
      <p:sp>
        <p:nvSpPr>
          <p:cNvPr id="143" name="Google Shape;143;p19"/>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19"/>
          <p:cNvPicPr preferRelativeResize="0"/>
          <p:nvPr/>
        </p:nvPicPr>
        <p:blipFill>
          <a:blip r:embed="rId3">
            <a:alphaModFix/>
          </a:blip>
          <a:stretch>
            <a:fillRect/>
          </a:stretch>
        </p:blipFill>
        <p:spPr>
          <a:xfrm>
            <a:off x="8265746" y="4298325"/>
            <a:ext cx="735050" cy="692775"/>
          </a:xfrm>
          <a:prstGeom prst="rect">
            <a:avLst/>
          </a:prstGeom>
          <a:noFill/>
          <a:ln>
            <a:noFill/>
          </a:ln>
        </p:spPr>
      </p:pic>
      <p:pic>
        <p:nvPicPr>
          <p:cNvPr id="146" name="Google Shape;146;p19"/>
          <p:cNvPicPr preferRelativeResize="0"/>
          <p:nvPr/>
        </p:nvPicPr>
        <p:blipFill>
          <a:blip r:embed="rId4">
            <a:alphaModFix/>
          </a:blip>
          <a:stretch>
            <a:fillRect/>
          </a:stretch>
        </p:blipFill>
        <p:spPr>
          <a:xfrm>
            <a:off x="2105188" y="1738175"/>
            <a:ext cx="5520276" cy="3105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2543"/>
        </a:solidFill>
        <a:effectLst/>
      </p:bgPr>
    </p:bg>
    <p:spTree>
      <p:nvGrpSpPr>
        <p:cNvPr id="1" name="Shape 150"/>
        <p:cNvGrpSpPr/>
        <p:nvPr/>
      </p:nvGrpSpPr>
      <p:grpSpPr>
        <a:xfrm>
          <a:off x="0" y="0"/>
          <a:ext cx="0" cy="0"/>
          <a:chOff x="0" y="0"/>
          <a:chExt cx="0" cy="0"/>
        </a:xfrm>
      </p:grpSpPr>
      <p:sp>
        <p:nvSpPr>
          <p:cNvPr id="151" name="Google Shape;151;p20"/>
          <p:cNvSpPr txBox="1"/>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rgbClr val="FFFFFF"/>
                </a:solidFill>
                <a:latin typeface="Roboto Black"/>
                <a:ea typeface="Roboto Black"/>
                <a:cs typeface="Roboto Black"/>
                <a:sym typeface="Roboto Black"/>
              </a:rPr>
              <a:t>Moving Up</a:t>
            </a:r>
            <a:endParaRPr sz="3600">
              <a:solidFill>
                <a:srgbClr val="FFFFFF"/>
              </a:solidFill>
              <a:latin typeface="Roboto Black"/>
              <a:ea typeface="Roboto Black"/>
              <a:cs typeface="Roboto Black"/>
              <a:sym typeface="Roboto Black"/>
            </a:endParaRPr>
          </a:p>
        </p:txBody>
      </p:sp>
      <p:sp>
        <p:nvSpPr>
          <p:cNvPr id="152" name="Google Shape;152;p20"/>
          <p:cNvSpPr/>
          <p:nvPr/>
        </p:nvSpPr>
        <p:spPr>
          <a:xfrm>
            <a:off x="789475" y="1128750"/>
            <a:ext cx="435300" cy="11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224975" y="1128750"/>
            <a:ext cx="4353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20"/>
          <p:cNvPicPr preferRelativeResize="0"/>
          <p:nvPr/>
        </p:nvPicPr>
        <p:blipFill>
          <a:blip r:embed="rId3">
            <a:alphaModFix/>
          </a:blip>
          <a:stretch>
            <a:fillRect/>
          </a:stretch>
        </p:blipFill>
        <p:spPr>
          <a:xfrm>
            <a:off x="8265746" y="4298325"/>
            <a:ext cx="735050" cy="69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p:nvPr/>
        </p:nvSpPr>
        <p:spPr>
          <a:xfrm>
            <a:off x="729450" y="1318650"/>
            <a:ext cx="7688400" cy="5352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rgbClr val="092543"/>
                </a:solidFill>
                <a:latin typeface="Roboto Black"/>
                <a:ea typeface="Roboto Black"/>
                <a:cs typeface="Roboto Black"/>
                <a:sym typeface="Roboto Black"/>
              </a:rPr>
              <a:t>Moving Up</a:t>
            </a:r>
            <a:endParaRPr sz="2600">
              <a:solidFill>
                <a:srgbClr val="092543"/>
              </a:solidFill>
              <a:latin typeface="Roboto Black"/>
              <a:ea typeface="Roboto Black"/>
              <a:cs typeface="Roboto Black"/>
              <a:sym typeface="Roboto Black"/>
            </a:endParaRPr>
          </a:p>
        </p:txBody>
      </p:sp>
      <p:sp>
        <p:nvSpPr>
          <p:cNvPr id="160" name="Google Shape;160;p21"/>
          <p:cNvSpPr txBox="1"/>
          <p:nvPr/>
        </p:nvSpPr>
        <p:spPr>
          <a:xfrm>
            <a:off x="729325" y="1945550"/>
            <a:ext cx="4120800" cy="22611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dirty="0">
                <a:solidFill>
                  <a:srgbClr val="CF202A"/>
                </a:solidFill>
                <a:latin typeface="Roboto"/>
                <a:ea typeface="Roboto"/>
                <a:cs typeface="Roboto"/>
                <a:sym typeface="Roboto"/>
              </a:rPr>
              <a:t>Moving up to Platinum</a:t>
            </a:r>
            <a:endParaRPr sz="1200" b="1" dirty="0">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Font typeface="Roboto"/>
              <a:buChar char="●"/>
            </a:pPr>
            <a:r>
              <a:rPr lang="en" sz="1000" dirty="0">
                <a:solidFill>
                  <a:srgbClr val="595959"/>
                </a:solidFill>
                <a:latin typeface="Roboto"/>
                <a:ea typeface="Roboto"/>
                <a:cs typeface="Roboto"/>
                <a:sym typeface="Roboto"/>
              </a:rPr>
              <a:t>3 American </a:t>
            </a:r>
            <a:r>
              <a:rPr lang="en" sz="1000" dirty="0" err="1">
                <a:solidFill>
                  <a:srgbClr val="595959"/>
                </a:solidFill>
                <a:latin typeface="Roboto"/>
                <a:ea typeface="Roboto"/>
                <a:cs typeface="Roboto"/>
                <a:sym typeface="Roboto"/>
              </a:rPr>
              <a:t>WeatherStar</a:t>
            </a:r>
            <a:r>
              <a:rPr lang="en" sz="1000" dirty="0">
                <a:solidFill>
                  <a:srgbClr val="595959"/>
                </a:solidFill>
                <a:latin typeface="Roboto"/>
                <a:ea typeface="Roboto"/>
                <a:cs typeface="Roboto"/>
                <a:sym typeface="Roboto"/>
              </a:rPr>
              <a:t> jobs installed:</a:t>
            </a:r>
            <a:endParaRPr sz="1000" dirty="0">
              <a:solidFill>
                <a:srgbClr val="595959"/>
              </a:solidFill>
              <a:latin typeface="Roboto"/>
              <a:ea typeface="Roboto"/>
              <a:cs typeface="Roboto"/>
              <a:sym typeface="Roboto"/>
            </a:endParaRPr>
          </a:p>
          <a:p>
            <a:pPr marL="914400" lvl="1" indent="-292100" algn="l" rtl="0">
              <a:lnSpc>
                <a:spcPct val="115000"/>
              </a:lnSpc>
              <a:spcBef>
                <a:spcPts val="0"/>
              </a:spcBef>
              <a:spcAft>
                <a:spcPts val="0"/>
              </a:spcAft>
              <a:buClr>
                <a:srgbClr val="595959"/>
              </a:buClr>
              <a:buSzPts val="1000"/>
              <a:buFont typeface="Roboto"/>
              <a:buChar char="○"/>
            </a:pPr>
            <a:r>
              <a:rPr lang="en" sz="1000" dirty="0">
                <a:solidFill>
                  <a:srgbClr val="595959"/>
                </a:solidFill>
                <a:latin typeface="Roboto"/>
                <a:ea typeface="Roboto"/>
                <a:cs typeface="Roboto"/>
                <a:sym typeface="Roboto"/>
              </a:rPr>
              <a:t>Minimum 5,000 sq ft each</a:t>
            </a:r>
            <a:endParaRPr sz="1000" dirty="0">
              <a:solidFill>
                <a:srgbClr val="595959"/>
              </a:solidFill>
              <a:latin typeface="Roboto"/>
              <a:ea typeface="Roboto"/>
              <a:cs typeface="Roboto"/>
              <a:sym typeface="Roboto"/>
            </a:endParaRPr>
          </a:p>
          <a:p>
            <a:pPr marL="914400" lvl="1" indent="-292100" algn="l" rtl="0">
              <a:lnSpc>
                <a:spcPct val="115000"/>
              </a:lnSpc>
              <a:spcBef>
                <a:spcPts val="0"/>
              </a:spcBef>
              <a:spcAft>
                <a:spcPts val="0"/>
              </a:spcAft>
              <a:buClr>
                <a:srgbClr val="595959"/>
              </a:buClr>
              <a:buSzPts val="1000"/>
              <a:buFont typeface="Roboto"/>
              <a:buChar char="○"/>
            </a:pPr>
            <a:r>
              <a:rPr lang="en" sz="1000" dirty="0">
                <a:solidFill>
                  <a:srgbClr val="595959"/>
                </a:solidFill>
                <a:latin typeface="Roboto"/>
                <a:ea typeface="Roboto"/>
                <a:cs typeface="Roboto"/>
                <a:sym typeface="Roboto"/>
              </a:rPr>
              <a:t>Minimum 1 metal &amp; 1 flat</a:t>
            </a:r>
            <a:endParaRPr sz="1000" dirty="0">
              <a:solidFill>
                <a:srgbClr val="595959"/>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dirty="0">
                <a:solidFill>
                  <a:schemeClr val="accent1"/>
                </a:solidFill>
                <a:latin typeface="Roboto"/>
                <a:ea typeface="Roboto"/>
                <a:cs typeface="Roboto"/>
                <a:sym typeface="Roboto"/>
              </a:rPr>
              <a:t>Inspected by AWS at AWS’ expense</a:t>
            </a:r>
            <a:endParaRPr sz="1000" dirty="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dirty="0">
                <a:solidFill>
                  <a:schemeClr val="accent1"/>
                </a:solidFill>
                <a:latin typeface="Roboto"/>
                <a:ea typeface="Roboto"/>
                <a:cs typeface="Roboto"/>
                <a:sym typeface="Roboto"/>
              </a:rPr>
              <a:t>Passing grade of 8 on a 10 point scale</a:t>
            </a:r>
            <a:endParaRPr sz="1000" dirty="0">
              <a:solidFill>
                <a:schemeClr val="accent1"/>
              </a:solidFill>
              <a:latin typeface="Roboto"/>
              <a:ea typeface="Roboto"/>
              <a:cs typeface="Roboto"/>
              <a:sym typeface="Roboto"/>
            </a:endParaRPr>
          </a:p>
        </p:txBody>
      </p:sp>
      <p:sp>
        <p:nvSpPr>
          <p:cNvPr id="161" name="Google Shape;161;p21"/>
          <p:cNvSpPr/>
          <p:nvPr/>
        </p:nvSpPr>
        <p:spPr>
          <a:xfrm>
            <a:off x="776375" y="1128750"/>
            <a:ext cx="421800" cy="114000"/>
          </a:xfrm>
          <a:prstGeom prst="rect">
            <a:avLst/>
          </a:prstGeom>
          <a:solidFill>
            <a:srgbClr val="09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1198146" y="1128750"/>
            <a:ext cx="421800" cy="114000"/>
          </a:xfrm>
          <a:prstGeom prst="rect">
            <a:avLst/>
          </a:prstGeom>
          <a:solidFill>
            <a:srgbClr val="CF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1"/>
          <p:cNvPicPr preferRelativeResize="0"/>
          <p:nvPr/>
        </p:nvPicPr>
        <p:blipFill>
          <a:blip r:embed="rId3">
            <a:alphaModFix/>
          </a:blip>
          <a:stretch>
            <a:fillRect/>
          </a:stretch>
        </p:blipFill>
        <p:spPr>
          <a:xfrm>
            <a:off x="8265746" y="4298325"/>
            <a:ext cx="735050" cy="692775"/>
          </a:xfrm>
          <a:prstGeom prst="rect">
            <a:avLst/>
          </a:prstGeom>
          <a:noFill/>
          <a:ln>
            <a:noFill/>
          </a:ln>
        </p:spPr>
      </p:pic>
      <p:sp>
        <p:nvSpPr>
          <p:cNvPr id="164" name="Google Shape;164;p21"/>
          <p:cNvSpPr txBox="1"/>
          <p:nvPr/>
        </p:nvSpPr>
        <p:spPr>
          <a:xfrm>
            <a:off x="4417825" y="1945550"/>
            <a:ext cx="3511800" cy="2520900"/>
          </a:xfrm>
          <a:prstGeom prst="rect">
            <a:avLst/>
          </a:prstGeom>
          <a:noFill/>
          <a:ln>
            <a:noFill/>
          </a:ln>
        </p:spPr>
        <p:txBody>
          <a:bodyPr spcFirstLastPara="1" wrap="square" lIns="91425" tIns="0" rIns="91425" bIns="91425" anchor="t" anchorCtr="0">
            <a:normAutofit/>
          </a:bodyPr>
          <a:lstStyle/>
          <a:p>
            <a:pPr marL="0" lvl="0" indent="0" algn="l" rtl="0">
              <a:lnSpc>
                <a:spcPct val="115000"/>
              </a:lnSpc>
              <a:spcBef>
                <a:spcPts val="0"/>
              </a:spcBef>
              <a:spcAft>
                <a:spcPts val="0"/>
              </a:spcAft>
              <a:buNone/>
            </a:pPr>
            <a:r>
              <a:rPr lang="en" sz="1200" b="1">
                <a:solidFill>
                  <a:srgbClr val="CF202A"/>
                </a:solidFill>
                <a:latin typeface="Roboto"/>
                <a:ea typeface="Roboto"/>
                <a:cs typeface="Roboto"/>
                <a:sym typeface="Roboto"/>
              </a:rPr>
              <a:t>Moving up to Platinum Elite</a:t>
            </a:r>
            <a:endParaRPr sz="1200" b="1">
              <a:solidFill>
                <a:srgbClr val="CF202A"/>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Minimum one crew member become an </a:t>
            </a:r>
            <a:br>
              <a:rPr lang="en" sz="1000">
                <a:solidFill>
                  <a:schemeClr val="accent1"/>
                </a:solidFill>
                <a:latin typeface="Roboto"/>
                <a:ea typeface="Roboto"/>
                <a:cs typeface="Roboto"/>
                <a:sym typeface="Roboto"/>
              </a:rPr>
            </a:br>
            <a:r>
              <a:rPr lang="en" sz="1000">
                <a:solidFill>
                  <a:schemeClr val="accent1"/>
                </a:solidFill>
                <a:latin typeface="Roboto"/>
                <a:ea typeface="Roboto"/>
                <a:cs typeface="Roboto"/>
                <a:sym typeface="Roboto"/>
              </a:rPr>
              <a:t>AWS Certified Applicator</a:t>
            </a:r>
            <a:endParaRPr sz="1000">
              <a:solidFill>
                <a:schemeClr val="accent1"/>
              </a:solidFill>
              <a:latin typeface="Roboto"/>
              <a:ea typeface="Roboto"/>
              <a:cs typeface="Roboto"/>
              <a:sym typeface="Roboto"/>
            </a:endParaRPr>
          </a:p>
          <a:p>
            <a:pPr marL="457200" lvl="0"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Meets AWS quality standards</a:t>
            </a:r>
            <a:endParaRPr sz="1000">
              <a:solidFill>
                <a:schemeClr val="accent1"/>
              </a:solidFill>
              <a:latin typeface="Roboto"/>
              <a:ea typeface="Roboto"/>
              <a:cs typeface="Roboto"/>
              <a:sym typeface="Roboto"/>
            </a:endParaRPr>
          </a:p>
          <a:p>
            <a:pPr marL="914400" lvl="1"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100K sq ft per year installed &amp; inspected</a:t>
            </a:r>
            <a:endParaRPr sz="1000">
              <a:solidFill>
                <a:schemeClr val="accent1"/>
              </a:solidFill>
              <a:latin typeface="Roboto"/>
              <a:ea typeface="Roboto"/>
              <a:cs typeface="Roboto"/>
              <a:sym typeface="Roboto"/>
            </a:endParaRPr>
          </a:p>
          <a:p>
            <a:pPr marL="914400" lvl="1" indent="-292100" algn="l" rtl="0">
              <a:lnSpc>
                <a:spcPct val="115000"/>
              </a:lnSpc>
              <a:spcBef>
                <a:spcPts val="0"/>
              </a:spcBef>
              <a:spcAft>
                <a:spcPts val="0"/>
              </a:spcAft>
              <a:buClr>
                <a:schemeClr val="accent1"/>
              </a:buClr>
              <a:buSzPts val="1000"/>
              <a:buFont typeface="Roboto"/>
              <a:buChar char="○"/>
            </a:pPr>
            <a:r>
              <a:rPr lang="en" sz="1000">
                <a:solidFill>
                  <a:schemeClr val="accent1"/>
                </a:solidFill>
                <a:latin typeface="Roboto"/>
                <a:ea typeface="Roboto"/>
                <a:cs typeface="Roboto"/>
                <a:sym typeface="Roboto"/>
              </a:rPr>
              <a:t>Scores a min of 8 out of 10 on inspections</a:t>
            </a:r>
            <a:endParaRPr sz="1000">
              <a:solidFill>
                <a:schemeClr val="accen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595959"/>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354</Words>
  <Application>Microsoft Macintosh PowerPoint</Application>
  <PresentationFormat>On-screen Show (16:9)</PresentationFormat>
  <Paragraphs>93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Raleway</vt:lpstr>
      <vt:lpstr>Lato</vt:lpstr>
      <vt:lpstr>Roboto</vt:lpstr>
      <vt:lpstr>Roboto Black</vt:lpstr>
      <vt:lpstr>Arial</vt:lpstr>
      <vt:lpstr>Streamline</vt:lpstr>
      <vt:lpstr>PowerPoint Presentation</vt:lpstr>
      <vt:lpstr>PowerPoint Presentation</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Kamrey Marchand</cp:lastModifiedBy>
  <cp:revision>3</cp:revision>
  <dcterms:modified xsi:type="dcterms:W3CDTF">2023-04-21T14:48:56Z</dcterms:modified>
</cp:coreProperties>
</file>