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Raleway" pitchFamily="2" charset="77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Roboto Black" panose="020F0502020204030204" pitchFamily="34" charset="0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CAE8CF-08A4-447D-BEA1-2FF236BE82F6}">
  <a:tblStyle styleId="{63CAE8CF-08A4-447D-BEA1-2FF236BE82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530d046f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530d046f6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530d046f6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5530d046f6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530d046f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5530d046f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530d046f6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530d046f6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530d046f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5530d046f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5530d046f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5530d046f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530d046f6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5530d046f6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5530d046f6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5530d046f6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5530d046f6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5530d046f6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530d046f6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5530d046f6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530d046f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530d046f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5530d046f6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5530d046f6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5530d046f6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5530d046f6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530d046f6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5530d046f6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530d046f6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5530d046f6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5530d046f6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5530d046f6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5530d046f6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5530d046f6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5530d046f6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5530d046f6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5530d046f6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5530d046f6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5530d046f6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5530d046f6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530d046f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530d046f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530d046f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530d046f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530d046f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530d046f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530d046f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530d046f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530d046f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530d046f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530d046f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530d046f6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530d046f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5530d046f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ericanweatherstar.com/marketing-tools/testimonial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americanweatherstar.com/system-boards-for-project-presentation/" TargetMode="Externa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hyperlink" Target="http://www.youtube.com/watch?v=z08wBXoeCM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americanweatherstar.com/system-boards-for-project-presentation/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mericanweatherstar.com/marketing/quick-specs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americanweatherstar.com/marketing/download-case-studies/" TargetMode="Externa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americanweatherstar.com/make-a-good-first-impression-with-project-preview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hyperlink" Target="https://www.americanweatherstar.com/marketing/quick-spec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mericanweatherstar.com/facility-managers/stargard-warranty-program/" TargetMode="Externa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americanweatherstar.com/systems/ure-a-sil-roof-restoration-syste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americanweatherstar.com/systems/envir-o-sil-roof-restoration-syste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61535"/>
            <a:ext cx="9144003" cy="631775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729450" y="30169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LUNCH &amp; LEARN</a:t>
            </a:r>
            <a:endParaRPr sz="42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729627" y="3597075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Flat Roof Restoration</a:t>
            </a:r>
            <a:endParaRPr sz="2400" dirty="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425" y="4283975"/>
            <a:ext cx="2109951" cy="6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Ure-A-Sil (12-Year System)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aphicFrame>
        <p:nvGraphicFramePr>
          <p:cNvPr id="179" name="Google Shape;179;p22"/>
          <p:cNvGraphicFramePr/>
          <p:nvPr/>
        </p:nvGraphicFramePr>
        <p:xfrm>
          <a:off x="776375" y="1853840"/>
          <a:ext cx="7264825" cy="2781685"/>
        </p:xfrm>
        <a:graphic>
          <a:graphicData uri="http://schemas.openxmlformats.org/drawingml/2006/table">
            <a:tbl>
              <a:tblPr>
                <a:noFill/>
                <a:tableStyleId>{63CAE8CF-08A4-447D-BEA1-2FF236BE82F6}</a:tableStyleId>
              </a:tblPr>
              <a:tblGrid>
                <a:gridCol w="126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7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highlight>
                            <a:srgbClr val="09254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APPLICATION STEP</a:t>
                      </a:r>
                      <a:endParaRPr sz="600" b="1">
                        <a:solidFill>
                          <a:schemeClr val="lt1"/>
                        </a:solidFill>
                        <a:highlight>
                          <a:srgbClr val="09254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25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highlight>
                            <a:srgbClr val="09254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PRODUCT</a:t>
                      </a:r>
                      <a:endParaRPr sz="600" b="1">
                        <a:solidFill>
                          <a:schemeClr val="lt1"/>
                        </a:solidFill>
                        <a:highlight>
                          <a:srgbClr val="09254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25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highlight>
                            <a:srgbClr val="09254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COVERAGE RATE-REQUIRED DFT</a:t>
                      </a:r>
                      <a:endParaRPr sz="600">
                        <a:solidFill>
                          <a:srgbClr val="092543"/>
                        </a:solidFill>
                        <a:highlight>
                          <a:srgbClr val="092543"/>
                        </a:highlight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25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highlight>
                            <a:srgbClr val="09254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QUANTITY REQUIRED</a:t>
                      </a:r>
                      <a:endParaRPr sz="600">
                        <a:solidFill>
                          <a:srgbClr val="092543"/>
                        </a:solidFill>
                        <a:highlight>
                          <a:srgbClr val="092543"/>
                        </a:highlight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25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highlight>
                            <a:srgbClr val="09254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APPROX MATERIAL COST</a:t>
                      </a:r>
                      <a:endParaRPr sz="600">
                        <a:solidFill>
                          <a:srgbClr val="092543"/>
                        </a:solidFill>
                        <a:highlight>
                          <a:srgbClr val="092543"/>
                        </a:highlight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2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PRESSURE WASH</a:t>
                      </a:r>
                      <a:endParaRPr sz="600" b="1">
                        <a:solidFill>
                          <a:srgbClr val="0925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EcoCleaner 925</a:t>
                      </a:r>
                      <a:endParaRPr sz="600">
                        <a:solidFill>
                          <a:srgbClr val="0925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150 square feet per gallon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</a:rPr>
                        <a:t>50 gallon (dilute 4:1)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</a:rPr>
                        <a:t>$0.11 per sq ft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PRIMER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CF202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b="1">
                        <a:solidFill>
                          <a:srgbClr val="CF202A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CF202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b="1">
                        <a:solidFill>
                          <a:srgbClr val="CF202A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CF202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b="1">
                        <a:solidFill>
                          <a:srgbClr val="CF202A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CF202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b="1">
                        <a:solidFill>
                          <a:srgbClr val="CF202A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WATERPROOFING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CF202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b="1">
                        <a:solidFill>
                          <a:srgbClr val="CF202A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CF202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b="1">
                        <a:solidFill>
                          <a:srgbClr val="CF202A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CF202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b="1">
                        <a:solidFill>
                          <a:srgbClr val="CF202A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CF202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b="1">
                        <a:solidFill>
                          <a:srgbClr val="CF202A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SEAMS - SIDES &amp; END LAPS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Urethane Brush-Grade 522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 linear feet per gallon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 gallons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</a:rPr>
                        <a:t>$0.07 per sq ft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PERIMETER OF ROOF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Urethane Brush-Grade 522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 linear feet per gallon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 gallons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</a:rPr>
                        <a:t>$0.02 per sq ft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PENETRATIONS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Urethane Brush-Grade 522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35 linear feet per gallon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 gallons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</a:rPr>
                        <a:t>$0.01 per sq ft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BASE COAT APPLICATION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Aromatic Urethane 520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gallon per square feet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265 gallons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</a:rPr>
                        <a:t>$0.54  per sq ft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TOP COAT APPLICATION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Silicone 410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1.5 gallon per square feet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395 gallons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</a:rPr>
                        <a:t>$0.77 per sq ft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CF202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Cost: $1.52</a:t>
                      </a:r>
                      <a:endParaRPr sz="600">
                        <a:solidFill>
                          <a:srgbClr val="CF202A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/>
          <p:nvPr/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Ure-A-Sil (12-Year System)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729450" y="1610950"/>
            <a:ext cx="2742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(based on a 4 man experienced crew)</a:t>
            </a:r>
            <a:endParaRPr sz="1000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89" name="Google Shape;189;p23"/>
          <p:cNvGraphicFramePr/>
          <p:nvPr/>
        </p:nvGraphicFramePr>
        <p:xfrm>
          <a:off x="776375" y="2049275"/>
          <a:ext cx="2999200" cy="1920030"/>
        </p:xfrm>
        <a:graphic>
          <a:graphicData uri="http://schemas.openxmlformats.org/drawingml/2006/table">
            <a:tbl>
              <a:tblPr>
                <a:noFill/>
                <a:tableStyleId>{63CAE8CF-08A4-447D-BEA1-2FF236BE82F6}</a:tableStyleId>
              </a:tblPr>
              <a:tblGrid>
                <a:gridCol w="14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highlight>
                            <a:srgbClr val="09254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APPLICATION STEP</a:t>
                      </a:r>
                      <a:endParaRPr sz="600" b="1">
                        <a:solidFill>
                          <a:schemeClr val="lt1"/>
                        </a:solidFill>
                        <a:highlight>
                          <a:srgbClr val="09254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25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highlight>
                            <a:srgbClr val="09254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ESTIMATED TIME TO COMPLETE</a:t>
                      </a:r>
                      <a:endParaRPr sz="600" b="1">
                        <a:solidFill>
                          <a:schemeClr val="lt1"/>
                        </a:solidFill>
                        <a:highlight>
                          <a:srgbClr val="09254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2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PRESSURE WASHING</a:t>
                      </a:r>
                      <a:endParaRPr sz="600" b="1">
                        <a:solidFill>
                          <a:srgbClr val="0925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 days</a:t>
                      </a:r>
                      <a:endParaRPr sz="600">
                        <a:solidFill>
                          <a:srgbClr val="0925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PRIMER APPLICATION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CF202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600" b="1">
                        <a:solidFill>
                          <a:srgbClr val="CF202A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WATERPROOFING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dirty="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 days</a:t>
                      </a:r>
                      <a:endParaRPr sz="600" b="1" dirty="0">
                        <a:solidFill>
                          <a:srgbClr val="0925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BASE COAT APPLICATION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 days</a:t>
                      </a:r>
                      <a:endParaRPr sz="600" b="1">
                        <a:solidFill>
                          <a:srgbClr val="0925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TOP COAT APPLICATION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 days</a:t>
                      </a:r>
                      <a:endParaRPr sz="600" b="1">
                        <a:solidFill>
                          <a:srgbClr val="0925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TIME INVESTED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 dirty="0">
                          <a:solidFill>
                            <a:srgbClr val="CF202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 working days</a:t>
                      </a:r>
                      <a:endParaRPr sz="600" b="1" dirty="0">
                        <a:solidFill>
                          <a:srgbClr val="CF202A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/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Marketing Tools</a:t>
            </a:r>
            <a:endParaRPr sz="3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Marketing Tools - Overview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729450" y="2078875"/>
            <a:ext cx="38334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Website landing pages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Testimonials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System boards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Dry samples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System view videos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System brochures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4562850" y="2078875"/>
            <a:ext cx="30000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Quick specs</a:t>
            </a:r>
            <a:endParaRPr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Case studies</a:t>
            </a:r>
            <a:endParaRPr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System branded warranties</a:t>
            </a:r>
            <a:endParaRPr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StarGard+ program</a:t>
            </a:r>
            <a:endParaRPr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Project Previews</a:t>
            </a:r>
            <a:endParaRPr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Rooftop contact sign</a:t>
            </a:r>
            <a:endParaRPr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203" y="2136267"/>
            <a:ext cx="2824959" cy="213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4">
            <a:alphaModFix/>
          </a:blip>
          <a:srcRect b="7778"/>
          <a:stretch/>
        </p:blipFill>
        <p:spPr>
          <a:xfrm>
            <a:off x="5722878" y="2845560"/>
            <a:ext cx="2824960" cy="17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2878" y="724427"/>
            <a:ext cx="2824959" cy="213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5203" y="325293"/>
            <a:ext cx="2819776" cy="172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 txBox="1"/>
          <p:nvPr/>
        </p:nvSpPr>
        <p:spPr>
          <a:xfrm>
            <a:off x="729450" y="1318650"/>
            <a:ext cx="1989871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Sales &amp; </a:t>
            </a:r>
            <a:br>
              <a:rPr lang="en" sz="2600" dirty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 dirty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Marketing </a:t>
            </a:r>
            <a:br>
              <a:rPr lang="en" sz="2600" dirty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 dirty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Tools</a:t>
            </a:r>
            <a:endParaRPr sz="2600" dirty="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/>
          <p:nvPr/>
        </p:nvSpPr>
        <p:spPr>
          <a:xfrm>
            <a:off x="776375" y="4437800"/>
            <a:ext cx="10389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6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Testimonials</a:t>
            </a:r>
            <a:endParaRPr sz="1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Testimonials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Sales &amp;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Marketing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Tools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System Boards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425" y="1240113"/>
            <a:ext cx="4320276" cy="266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/>
          <p:nvPr/>
        </p:nvSpPr>
        <p:spPr>
          <a:xfrm>
            <a:off x="776375" y="4437800"/>
            <a:ext cx="12363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 Boards</a:t>
            </a:r>
            <a:endParaRPr sz="1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Sales &amp;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Marketing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Tools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8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Dry Samples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926" y="1162591"/>
            <a:ext cx="4233199" cy="281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Sales &amp;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Marketing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Tools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Informational Videos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29" descr="In this System View video, we provide an overview of the Ure-A-Sil flat roof restoration system. Suitable substrates for Ure-A-SIl include modified bitumen, built-up roofs, EPDM, single-ply, and concrete roof decks.&#10;&#10;For more information on our systems, products, and warranties, please call us at 1-800-771-6643 or visit our website www.americanweatherstar.com." title="Installing the Ure-A-Sil Flat Roof Restoration Syste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825" y="1074475"/>
            <a:ext cx="3993925" cy="29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Sales &amp;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Marketing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Tools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System Brochures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025" y="447450"/>
            <a:ext cx="6304123" cy="41955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5" name="Google Shape;265;p30"/>
          <p:cNvSpPr/>
          <p:nvPr/>
        </p:nvSpPr>
        <p:spPr>
          <a:xfrm>
            <a:off x="776375" y="4437800"/>
            <a:ext cx="12921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0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 B</a:t>
            </a:r>
            <a:r>
              <a:rPr lang="en" sz="10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rochures</a:t>
            </a:r>
            <a:endParaRPr sz="1000" b="1" u="sng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Sales &amp;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Marketing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Tools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Quick Specs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6" name="Google Shape;2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88136">
            <a:off x="5587409" y="1108064"/>
            <a:ext cx="2640642" cy="34146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77" name="Google Shape;27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3925" y="597913"/>
            <a:ext cx="2639115" cy="34146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8" name="Google Shape;278;p31"/>
          <p:cNvSpPr/>
          <p:nvPr/>
        </p:nvSpPr>
        <p:spPr>
          <a:xfrm>
            <a:off x="776375" y="4437800"/>
            <a:ext cx="9894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1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Specs</a:t>
            </a:r>
            <a:endParaRPr sz="1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Lunch &amp; Learn Outline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System Basics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Estimating Job Costs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Marketing Tools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Warranty Program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Sales &amp;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Marketing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Tools 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85" name="Google Shape;285;p32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2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Case Studies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 rot="2">
            <a:off x="5408359" y="1108064"/>
            <a:ext cx="2640642" cy="34146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90" name="Google Shape;290;p32"/>
          <p:cNvPicPr preferRelativeResize="0"/>
          <p:nvPr/>
        </p:nvPicPr>
        <p:blipFill rotWithShape="1">
          <a:blip r:embed="rId4">
            <a:alphaModFix/>
          </a:blip>
          <a:srcRect l="19" r="29"/>
          <a:stretch/>
        </p:blipFill>
        <p:spPr>
          <a:xfrm>
            <a:off x="5155850" y="864863"/>
            <a:ext cx="2639115" cy="34146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1" name="Google Shape;291;p32"/>
          <p:cNvSpPr/>
          <p:nvPr/>
        </p:nvSpPr>
        <p:spPr>
          <a:xfrm>
            <a:off x="776375" y="4437800"/>
            <a:ext cx="10203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 Studies</a:t>
            </a:r>
            <a:endParaRPr sz="1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Sales &amp;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Marketing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Tools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3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3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Project Previews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2" name="Google Shape;30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19993">
            <a:off x="5334224" y="916764"/>
            <a:ext cx="2785426" cy="36077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03" name="Google Shape;30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59998">
            <a:off x="5202976" y="621924"/>
            <a:ext cx="2785426" cy="360020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04" name="Google Shape;30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9875" y="689731"/>
            <a:ext cx="2785425" cy="36116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5" name="Google Shape;305;p33"/>
          <p:cNvSpPr/>
          <p:nvPr/>
        </p:nvSpPr>
        <p:spPr>
          <a:xfrm>
            <a:off x="776375" y="4437800"/>
            <a:ext cx="12672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3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Previews</a:t>
            </a:r>
            <a:endParaRPr sz="1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Sales &amp;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Marketing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Tools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12" name="Google Shape;312;p34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4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Rooftop Contact Sign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776375" y="4437800"/>
            <a:ext cx="9894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Specs</a:t>
            </a:r>
            <a:endParaRPr sz="1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8" name="Google Shape;318;p34"/>
          <p:cNvPicPr preferRelativeResize="0"/>
          <p:nvPr/>
        </p:nvPicPr>
        <p:blipFill rotWithShape="1">
          <a:blip r:embed="rId5">
            <a:alphaModFix/>
          </a:blip>
          <a:srcRect l="583" t="583" r="583" b="583"/>
          <a:stretch/>
        </p:blipFill>
        <p:spPr>
          <a:xfrm>
            <a:off x="4848450" y="307100"/>
            <a:ext cx="3018900" cy="4529400"/>
          </a:xfrm>
          <a:prstGeom prst="roundRect">
            <a:avLst>
              <a:gd name="adj" fmla="val 3421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/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 Programs</a:t>
            </a:r>
            <a:endParaRPr sz="3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6" name="Google Shape;3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6"/>
          <p:cNvSpPr txBox="1"/>
          <p:nvPr/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 Program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35" name="Google Shape;335;p36"/>
          <p:cNvSpPr txBox="1"/>
          <p:nvPr/>
        </p:nvSpPr>
        <p:spPr>
          <a:xfrm>
            <a:off x="729450" y="2078875"/>
            <a:ext cx="37284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Length Options &amp; Benefits</a:t>
            </a:r>
            <a:endParaRPr sz="13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Material Warranty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10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5,10, 12, 15 &amp; 20 years</a:t>
            </a:r>
            <a:endParaRPr sz="1000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NDL System Warranty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10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Standard: 5, 10, 12, 15 &amp; 20 years</a:t>
            </a:r>
            <a:endParaRPr sz="1000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NDL System Elite Warranty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10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Standard: 20 years</a:t>
            </a:r>
            <a:endParaRPr sz="1000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36"/>
          <p:cNvSpPr txBox="1"/>
          <p:nvPr/>
        </p:nvSpPr>
        <p:spPr>
          <a:xfrm>
            <a:off x="4598725" y="2078875"/>
            <a:ext cx="37284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Renewable</a:t>
            </a:r>
            <a:endParaRPr sz="13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Transferrable</a:t>
            </a:r>
            <a:endParaRPr sz="13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Extendable</a:t>
            </a:r>
            <a:endParaRPr sz="13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Google Shape;3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7"/>
          <p:cNvSpPr txBox="1"/>
          <p:nvPr/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 Program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45" name="Google Shape;345;p37"/>
          <p:cNvSpPr txBox="1"/>
          <p:nvPr/>
        </p:nvSpPr>
        <p:spPr>
          <a:xfrm>
            <a:off x="729450" y="2078875"/>
            <a:ext cx="37284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Requirements</a:t>
            </a:r>
            <a:endParaRPr sz="1000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46" name="Google Shape;346;p37"/>
          <p:cNvGraphicFramePr/>
          <p:nvPr/>
        </p:nvGraphicFramePr>
        <p:xfrm>
          <a:off x="776375" y="2515430"/>
          <a:ext cx="5334525" cy="2011470"/>
        </p:xfrm>
        <a:graphic>
          <a:graphicData uri="http://schemas.openxmlformats.org/drawingml/2006/table">
            <a:tbl>
              <a:tblPr>
                <a:noFill/>
                <a:tableStyleId>{63CAE8CF-08A4-447D-BEA1-2FF236BE82F6}</a:tableStyleId>
              </a:tblPr>
              <a:tblGrid>
                <a:gridCol w="176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highlight>
                            <a:srgbClr val="09254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REQUIREMENTS</a:t>
                      </a:r>
                      <a:endParaRPr sz="600" b="1">
                        <a:solidFill>
                          <a:schemeClr val="lt1"/>
                        </a:solidFill>
                        <a:highlight>
                          <a:srgbClr val="09254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25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highlight>
                            <a:srgbClr val="09254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MATERIAL ONLY</a:t>
                      </a:r>
                      <a:endParaRPr sz="600" b="1">
                        <a:solidFill>
                          <a:schemeClr val="lt1"/>
                        </a:solidFill>
                        <a:highlight>
                          <a:srgbClr val="092543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25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highlight>
                            <a:srgbClr val="09254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NDL SYSTEM</a:t>
                      </a:r>
                      <a:endParaRPr sz="600">
                        <a:solidFill>
                          <a:srgbClr val="092543"/>
                        </a:solidFill>
                        <a:highlight>
                          <a:srgbClr val="092543"/>
                        </a:highlight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25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highlight>
                            <a:srgbClr val="092543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NDL SYSTEM ELITE</a:t>
                      </a:r>
                      <a:endParaRPr sz="600">
                        <a:solidFill>
                          <a:srgbClr val="092543"/>
                        </a:solidFill>
                        <a:highlight>
                          <a:srgbClr val="092543"/>
                        </a:highlight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2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MUST BE AN APPROVED, PLATINUM, OR PLATINUM ELITE CONTRACTOR</a:t>
                      </a:r>
                      <a:endParaRPr sz="600" b="1">
                        <a:solidFill>
                          <a:srgbClr val="0925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925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COMPLETED APPLICATION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ROOF GRAPH &amp; JOB PHOTOS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solidFill>
                          <a:srgbClr val="CF202A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solidFill>
                          <a:srgbClr val="CF202A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solidFill>
                          <a:srgbClr val="CF202A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THIRD-PARTY INSPECTION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WARRANTY FEE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0925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ANNUAL INSPECTION</a:t>
                      </a: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9254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7" name="Google Shape;347;p37"/>
          <p:cNvSpPr txBox="1"/>
          <p:nvPr/>
        </p:nvSpPr>
        <p:spPr>
          <a:xfrm>
            <a:off x="2987700" y="2789725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37"/>
          <p:cNvSpPr txBox="1"/>
          <p:nvPr/>
        </p:nvSpPr>
        <p:spPr>
          <a:xfrm>
            <a:off x="2987700" y="3112500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7"/>
          <p:cNvSpPr txBox="1"/>
          <p:nvPr/>
        </p:nvSpPr>
        <p:spPr>
          <a:xfrm>
            <a:off x="2987700" y="3384813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37"/>
          <p:cNvSpPr txBox="1"/>
          <p:nvPr/>
        </p:nvSpPr>
        <p:spPr>
          <a:xfrm>
            <a:off x="2987700" y="4205575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7"/>
          <p:cNvSpPr txBox="1"/>
          <p:nvPr/>
        </p:nvSpPr>
        <p:spPr>
          <a:xfrm>
            <a:off x="4213650" y="3112500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37"/>
          <p:cNvSpPr txBox="1"/>
          <p:nvPr/>
        </p:nvSpPr>
        <p:spPr>
          <a:xfrm>
            <a:off x="4213650" y="3384813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37"/>
          <p:cNvSpPr txBox="1"/>
          <p:nvPr/>
        </p:nvSpPr>
        <p:spPr>
          <a:xfrm>
            <a:off x="4239175" y="3659050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37"/>
          <p:cNvSpPr txBox="1"/>
          <p:nvPr/>
        </p:nvSpPr>
        <p:spPr>
          <a:xfrm>
            <a:off x="5420850" y="3112500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37"/>
          <p:cNvSpPr txBox="1"/>
          <p:nvPr/>
        </p:nvSpPr>
        <p:spPr>
          <a:xfrm>
            <a:off x="5420850" y="3384813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37"/>
          <p:cNvSpPr txBox="1"/>
          <p:nvPr/>
        </p:nvSpPr>
        <p:spPr>
          <a:xfrm>
            <a:off x="5420850" y="4205575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37"/>
          <p:cNvSpPr txBox="1"/>
          <p:nvPr/>
        </p:nvSpPr>
        <p:spPr>
          <a:xfrm>
            <a:off x="5420850" y="3659038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7"/>
          <p:cNvSpPr txBox="1"/>
          <p:nvPr/>
        </p:nvSpPr>
        <p:spPr>
          <a:xfrm>
            <a:off x="5420850" y="3931350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37"/>
          <p:cNvSpPr txBox="1"/>
          <p:nvPr/>
        </p:nvSpPr>
        <p:spPr>
          <a:xfrm>
            <a:off x="5420850" y="2789713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37"/>
          <p:cNvSpPr txBox="1"/>
          <p:nvPr/>
        </p:nvSpPr>
        <p:spPr>
          <a:xfrm>
            <a:off x="4204275" y="2789713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37"/>
          <p:cNvSpPr txBox="1"/>
          <p:nvPr/>
        </p:nvSpPr>
        <p:spPr>
          <a:xfrm>
            <a:off x="4239175" y="3931363"/>
            <a:ext cx="244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✓</a:t>
            </a:r>
            <a:endParaRPr sz="120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Programs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8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9" name="Google Shape;3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8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Warranty Samples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1" name="Google Shape;371;p38"/>
          <p:cNvPicPr preferRelativeResize="0"/>
          <p:nvPr/>
        </p:nvPicPr>
        <p:blipFill rotWithShape="1">
          <a:blip r:embed="rId4">
            <a:alphaModFix/>
          </a:blip>
          <a:srcRect l="99" t="980" r="288"/>
          <a:stretch/>
        </p:blipFill>
        <p:spPr>
          <a:xfrm rot="1319989">
            <a:off x="5705344" y="764940"/>
            <a:ext cx="2754263" cy="35723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2" name="Google Shape;372;p38"/>
          <p:cNvPicPr preferRelativeResize="0"/>
          <p:nvPr/>
        </p:nvPicPr>
        <p:blipFill rotWithShape="1">
          <a:blip r:embed="rId5">
            <a:alphaModFix/>
          </a:blip>
          <a:srcRect l="109" r="99"/>
          <a:stretch/>
        </p:blipFill>
        <p:spPr>
          <a:xfrm>
            <a:off x="4912275" y="643481"/>
            <a:ext cx="2785426" cy="36116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73" name="Google Shape;373;p38"/>
          <p:cNvSpPr/>
          <p:nvPr/>
        </p:nvSpPr>
        <p:spPr>
          <a:xfrm>
            <a:off x="776375" y="4437800"/>
            <a:ext cx="13167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8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Warranty Program</a:t>
            </a:r>
            <a:endParaRPr sz="1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Enhancement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Options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9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2" name="Google Shape;3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9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Stargard+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4" name="Google Shape;384;p39"/>
          <p:cNvPicPr preferRelativeResize="0"/>
          <p:nvPr/>
        </p:nvPicPr>
        <p:blipFill rotWithShape="1">
          <a:blip r:embed="rId4">
            <a:alphaModFix/>
          </a:blip>
          <a:srcRect l="139" r="129"/>
          <a:stretch/>
        </p:blipFill>
        <p:spPr>
          <a:xfrm rot="-1080903">
            <a:off x="5241444" y="1157531"/>
            <a:ext cx="2507245" cy="32509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5" name="Google Shape;385;p39"/>
          <p:cNvPicPr preferRelativeResize="0"/>
          <p:nvPr/>
        </p:nvPicPr>
        <p:blipFill rotWithShape="1">
          <a:blip r:embed="rId5">
            <a:alphaModFix/>
          </a:blip>
          <a:srcRect l="816" r="816"/>
          <a:stretch/>
        </p:blipFill>
        <p:spPr>
          <a:xfrm rot="1319990">
            <a:off x="5748323" y="775208"/>
            <a:ext cx="2479194" cy="32155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6" name="Google Shape;386;p39"/>
          <p:cNvPicPr preferRelativeResize="0"/>
          <p:nvPr/>
        </p:nvPicPr>
        <p:blipFill rotWithShape="1">
          <a:blip r:embed="rId6">
            <a:alphaModFix/>
          </a:blip>
          <a:srcRect t="9"/>
          <a:stretch/>
        </p:blipFill>
        <p:spPr>
          <a:xfrm>
            <a:off x="5096209" y="789380"/>
            <a:ext cx="2507245" cy="32509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 txBox="1"/>
          <p:nvPr/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For more information, visit our website: www.americanweatherstar.com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2" name="Google Shape;392;p40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4" name="Google Shape;3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25" y="3314175"/>
            <a:ext cx="2584453" cy="199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System Basics</a:t>
            </a:r>
            <a:endParaRPr sz="3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Flat Roof Restoration – System Basics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Suitable Substrates?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Which AWS products compose this system?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What are my payment options?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What types of warranties are available for this system?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When is this system the best option?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When is it not the best option?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39550"/>
            <a:ext cx="4869427" cy="307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848" y="609449"/>
            <a:ext cx="1703676" cy="8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2"/>
          </p:nvPr>
        </p:nvSpPr>
        <p:spPr>
          <a:xfrm>
            <a:off x="4982825" y="633750"/>
            <a:ext cx="3374400" cy="38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Suitable Substrates?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Modbit, Smooth BUR, Single-ply, concrete, SPF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Which products compose this system?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Waterproofing: Urethane Brush-Grade 522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Base Coat: Aromatic Urethane 520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Top Coat: Silicone 410 or 412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What are my equipment options?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Hydraulic Spray Rig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Super Spreader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What type of warranties are available?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12, 15, and 20 year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When is this system the best option?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Cool Weather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Low Slope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More than 10-year warranty required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Areas with high probability of rain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When is it not the best option?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Xylene based materials cause an odor in the are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(make sure AC units are not pulling in fresh air)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Existing Substrat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6">
            <a:alphaModFix/>
          </a:blip>
          <a:srcRect r="24473" b="7681"/>
          <a:stretch/>
        </p:blipFill>
        <p:spPr>
          <a:xfrm>
            <a:off x="5064325" y="4082325"/>
            <a:ext cx="2031420" cy="3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2335525" y="1747400"/>
            <a:ext cx="1610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Top Coat</a:t>
            </a:r>
            <a:br>
              <a:rPr lang="en" sz="9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Silicone 410 or </a:t>
            </a:r>
            <a:br>
              <a:rPr lang="en" sz="900" b="1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High Solids Silicone 412</a:t>
            </a:r>
            <a:endParaRPr sz="900" b="1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2303375" y="2507450"/>
            <a:ext cx="11157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Base Coat</a:t>
            </a:r>
            <a:br>
              <a:rPr lang="en" sz="900" b="1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Urethane 520</a:t>
            </a:r>
            <a:endParaRPr sz="900" b="1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288763" y="2962150"/>
            <a:ext cx="15633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Waterproofing</a:t>
            </a:r>
            <a:b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Urethane Brush-Grade 522</a:t>
            </a:r>
            <a:endParaRPr sz="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776375" y="4437800"/>
            <a:ext cx="13740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Ure-A-Sil Overview</a:t>
            </a:r>
            <a:endParaRPr sz="1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body" idx="2"/>
          </p:nvPr>
        </p:nvSpPr>
        <p:spPr>
          <a:xfrm>
            <a:off x="4945775" y="633750"/>
            <a:ext cx="3945000" cy="3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Suitable Substrates?</a:t>
            </a:r>
            <a:endParaRPr sz="1000" b="1" dirty="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latin typeface="Roboto"/>
                <a:ea typeface="Roboto"/>
                <a:cs typeface="Roboto"/>
                <a:sym typeface="Roboto"/>
              </a:rPr>
              <a:t>Modbit</a:t>
            </a: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, Smooth BUR, Single-ply, SPF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Which products compose this system?</a:t>
            </a:r>
            <a:endParaRPr sz="1000" b="1" dirty="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Primers: Fabric Bond 930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Waterproofing: Terminator 622, Silicone Brush Grade 422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Base Coat: High Solids Silicone 412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Top Coat: High Solids Silicone 412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What are my equipment options?</a:t>
            </a:r>
            <a:endParaRPr sz="1000" b="1" dirty="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Graco 933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Super Spreader with Rooftop Equipment’s Profile Rollers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What type of warranties are available?</a:t>
            </a:r>
            <a:endParaRPr sz="1000" b="1" dirty="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10, 15, and 20 year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When is this system the best option?</a:t>
            </a:r>
            <a:endParaRPr sz="1000" b="1" dirty="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When VOCs or fuels are an issue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When is it not the best option?</a:t>
            </a:r>
            <a:endParaRPr sz="1000" b="1" dirty="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When system or high traffic is an issue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Adhesion qualities and durability do not </a:t>
            </a:r>
            <a:br>
              <a:rPr lang="en" sz="1000" dirty="0">
                <a:latin typeface="Roboto"/>
                <a:ea typeface="Roboto"/>
                <a:cs typeface="Roboto"/>
                <a:sym typeface="Roboto"/>
              </a:rPr>
            </a:b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match the </a:t>
            </a:r>
            <a:r>
              <a:rPr lang="en" sz="1000" dirty="0" err="1">
                <a:latin typeface="Roboto"/>
                <a:ea typeface="Roboto"/>
                <a:cs typeface="Roboto"/>
                <a:sym typeface="Roboto"/>
              </a:rPr>
              <a:t>Ure</a:t>
            </a: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-A-Sil system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Existing </a:t>
            </a:r>
            <a:r>
              <a:rPr lang="en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Substrat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39550"/>
            <a:ext cx="4869427" cy="307905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2335525" y="1747400"/>
            <a:ext cx="1610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Top Coat</a:t>
            </a:r>
            <a:br>
              <a:rPr lang="en" sz="9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High Solids Silicone 412</a:t>
            </a:r>
            <a:endParaRPr sz="900" b="1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2013175" y="2455100"/>
            <a:ext cx="1481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Base Coat</a:t>
            </a:r>
            <a:br>
              <a:rPr lang="en" sz="900" b="1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High Solids Silicone 412</a:t>
            </a:r>
            <a:endParaRPr sz="900" b="1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1288763" y="2962150"/>
            <a:ext cx="15633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Waterproofing</a:t>
            </a:r>
            <a:b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Silicone  Brush-Grade 422</a:t>
            </a:r>
            <a:br>
              <a:rPr lang="en" sz="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 Terminator 622</a:t>
            </a:r>
            <a:endParaRPr sz="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5">
            <a:alphaModFix/>
          </a:blip>
          <a:srcRect l="-5473" t="-45322" r="-3127" b="-50794"/>
          <a:stretch/>
        </p:blipFill>
        <p:spPr>
          <a:xfrm>
            <a:off x="631850" y="609450"/>
            <a:ext cx="1850175" cy="8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6">
            <a:alphaModFix/>
          </a:blip>
          <a:srcRect r="26624" b="12667"/>
          <a:stretch/>
        </p:blipFill>
        <p:spPr>
          <a:xfrm>
            <a:off x="5058139" y="4082325"/>
            <a:ext cx="1973598" cy="3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776375" y="4437800"/>
            <a:ext cx="14340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Envir-O-Sil Overview</a:t>
            </a:r>
            <a:endParaRPr sz="1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oogle Shape;141;p18">
            <a:extLst>
              <a:ext uri="{FF2B5EF4-FFF2-40B4-BE49-F238E27FC236}">
                <a16:creationId xmlns:a16="http://schemas.microsoft.com/office/drawing/2014/main" id="{6563EAFE-0E67-5004-4789-42596027537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89706" b="12895"/>
          <a:stretch/>
        </p:blipFill>
        <p:spPr>
          <a:xfrm>
            <a:off x="7080448" y="4092376"/>
            <a:ext cx="276885" cy="3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Estimating Job Costs</a:t>
            </a:r>
            <a:endParaRPr sz="3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Estimating Job Costs – Flat Roof Restoration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729450" y="2097400"/>
            <a:ext cx="3842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Key Factors for Determining Job Timeline</a:t>
            </a:r>
            <a:endParaRPr sz="1300" b="1" dirty="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Size of Project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Slope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Roof Substrate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Roof Access (Is a lift required?)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Staging Material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Roof Layout (Are there multiple sections?)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4572000" y="1945525"/>
            <a:ext cx="40101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System/Chemistry being installed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Application Method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Time of Year/Weather Conditions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Prep required in advance of coating</a:t>
            </a:r>
            <a:endParaRPr sz="13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Logistics (distance from contractors location)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Estimating Job Costs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729450" y="2097400"/>
            <a:ext cx="62103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Ure-A-Sil (12-Year System)</a:t>
            </a:r>
            <a:endParaRPr sz="13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Roof Type ……………………………………………………………………………….. EPDM w/Seam every 10’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Roof Size </a:t>
            </a:r>
            <a:r>
              <a:rPr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……………………………………………………………………. </a:t>
            </a: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25,000 Square Feet (250’ x 100’)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Waste Factor …………………………………………………………………………………………………………………. 5%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Total Area (including waste) …………………………………………………………. 26,250 Square Feet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Seams …………………………………………………………………………………………………… 2,750 Linear Feet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(6) Drains ……………………………………………………………………………………………………….. 2’ Diameter</a:t>
            </a: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(12) Pipe Vents .</a:t>
            </a:r>
            <a:r>
              <a:rPr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…………………………………………………………………………………………….. 2’ Diameter</a:t>
            </a:r>
            <a:endParaRPr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(2) HVAC Units </a:t>
            </a:r>
            <a:r>
              <a:rPr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……………………………………………………………………………………………. 24’ Diameter</a:t>
            </a:r>
            <a:endParaRPr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920</Words>
  <Application>Microsoft Macintosh PowerPoint</Application>
  <PresentationFormat>On-screen Show (16:9)</PresentationFormat>
  <Paragraphs>238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Raleway</vt:lpstr>
      <vt:lpstr>Lato</vt:lpstr>
      <vt:lpstr>Roboto</vt:lpstr>
      <vt:lpstr>Roboto Black</vt:lpstr>
      <vt:lpstr>Arial</vt:lpstr>
      <vt:lpstr>Streamline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Kamrey Marchand</cp:lastModifiedBy>
  <cp:revision>3</cp:revision>
  <dcterms:modified xsi:type="dcterms:W3CDTF">2023-04-21T14:58:32Z</dcterms:modified>
</cp:coreProperties>
</file>