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9144000" cy="5143500" type="screen16x9"/>
  <p:notesSz cx="6858000" cy="9144000"/>
  <p:embeddedFontLst>
    <p:embeddedFont>
      <p:font typeface="Lato" panose="020F0502020204030203" pitchFamily="34" charset="0"/>
      <p:regular r:id="rId41"/>
      <p:bold r:id="rId42"/>
      <p:italic r:id="rId43"/>
      <p:boldItalic r:id="rId44"/>
    </p:embeddedFont>
    <p:embeddedFont>
      <p:font typeface="Raleway" pitchFamily="2" charset="77"/>
      <p:regular r:id="rId45"/>
      <p:bold r:id="rId46"/>
      <p:italic r:id="rId47"/>
      <p:boldItalic r:id="rId48"/>
    </p:embeddedFont>
    <p:embeddedFont>
      <p:font typeface="Roboto" panose="02000000000000000000" pitchFamily="2" charset="0"/>
      <p:regular r:id="rId49"/>
      <p:bold r:id="rId50"/>
      <p:italic r:id="rId51"/>
      <p:boldItalic r:id="rId52"/>
    </p:embeddedFont>
    <p:embeddedFont>
      <p:font typeface="Roboto Black" panose="020F0502020204030204" pitchFamily="34" charset="0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39" d="100"/>
          <a:sy n="139" d="100"/>
        </p:scale>
        <p:origin x="176" y="5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c6f73a04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c6f73a04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536a731a6b_0_4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1536a731a6b_0_4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536a731a6b_0_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1536a731a6b_0_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c6f73a04f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c6f73a04f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536a731a6b_0_4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1536a731a6b_0_4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536a731a6b_0_4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1536a731a6b_0_4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536a731a6b_0_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1536a731a6b_0_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536a731a6b_0_4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1536a731a6b_0_4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536a731a6b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1536a731a6b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536a731a6b_0_4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1536a731a6b_0_4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536a731a6b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1536a731a6b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c6f73a04f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c6f73a04f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c6f73a04f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c6f73a04f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536a731a6b_0_5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1536a731a6b_0_5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c6f73a04f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c6f73a04f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536a731a6b_0_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1536a731a6b_0_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536a731a6b_0_5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1536a731a6b_0_5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1536a731a6b_0_5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1536a731a6b_0_5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536a731a6b_0_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1536a731a6b_0_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536a731a6b_0_5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1536a731a6b_0_5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536a731a6b_0_5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1536a731a6b_0_5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1536a731a6b_0_5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1536a731a6b_0_5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c6f73a04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c6f73a04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1536a731a6b_0_6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1536a731a6b_0_6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1536a731a6b_0_6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1536a731a6b_0_6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1536a731a6b_0_6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1536a731a6b_0_6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536a731a6b_0_6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1536a731a6b_0_6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1536a731a6b_0_6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1536a731a6b_0_6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1536a731a6b_0_6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1536a731a6b_0_6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1536a731a6b_0_6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1536a731a6b_0_6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1536a731a6b_0_6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1536a731a6b_0_6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1536a731a6b_0_6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1536a731a6b_0_6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c6f73a04f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c6f73a04f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536a731a6b_0_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536a731a6b_0_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536a731a6b_0_3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536a731a6b_0_3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536a731a6b_0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536a731a6b_0_3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536a731a6b_0_3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536a731a6b_0_3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536a731a6b_0_3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536a731a6b_0_3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77;p11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9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hyperlink" Target="https://www.americanweatherstar.com/wp-admin/admin-ajax.php?juwpfisadmin=false&amp;action=wpfd&amp;task=file.download&amp;wpfd_category_id=122&amp;wpfd_file_id=84588&amp;token=&amp;preview=1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hyperlink" Target="https://www.americanweatherstar.com/wp-admin/admin-ajax.php?juwpfisadmin=false&amp;action=wpfd&amp;task=file.download&amp;wpfd_category_id=127&amp;wpfd_file_id=84621&amp;token=26c9d79a6f92eb6a40ebf143558a9556&amp;preview=1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>
            <a:spLocks noGrp="1"/>
          </p:cNvSpPr>
          <p:nvPr>
            <p:ph type="ctrTitle" idx="4294967295"/>
          </p:nvPr>
        </p:nvSpPr>
        <p:spPr>
          <a:xfrm>
            <a:off x="729450" y="30169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 b="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  <a:t>LUNCH &amp; LEARN</a:t>
            </a:r>
            <a:endParaRPr sz="4200" b="0">
              <a:solidFill>
                <a:srgbClr val="092543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4294967295"/>
          </p:nvPr>
        </p:nvSpPr>
        <p:spPr>
          <a:xfrm>
            <a:off x="729627" y="3597075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400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Introduction to Roof Coatings</a:t>
            </a:r>
            <a:endParaRPr sz="2400">
              <a:solidFill>
                <a:srgbClr val="CF202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8" name="Google Shape;8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94425" y="4207775"/>
            <a:ext cx="2109951" cy="60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  <a:t>Product Chemistry Overview </a:t>
            </a:r>
            <a:endParaRPr b="0">
              <a:solidFill>
                <a:srgbClr val="092543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79" name="Google Shape;179;p22"/>
          <p:cNvSpPr txBox="1">
            <a:spLocks noGrp="1"/>
          </p:cNvSpPr>
          <p:nvPr>
            <p:ph type="body" idx="1"/>
          </p:nvPr>
        </p:nvSpPr>
        <p:spPr>
          <a:xfrm>
            <a:off x="729325" y="1945550"/>
            <a:ext cx="67470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Benefits, Limitations, and Suitable Substrates</a:t>
            </a:r>
            <a:endParaRPr sz="1200" b="1"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spcBef>
                <a:spcPts val="1200"/>
              </a:spcBef>
              <a:spcAft>
                <a:spcPts val="0"/>
              </a:spcAft>
              <a:buSzPts val="1200"/>
              <a:buFont typeface="Roboto"/>
              <a:buChar char="●"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Asphalt Emulsion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Aluminum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Acrylic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Butyl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Silicone (Standard &amp; High Solids)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Single Component Urethane (Aliphatic &amp; Aromatic)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Primers &amp; Accessories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0" name="Google Shape;180;p22"/>
          <p:cNvSpPr/>
          <p:nvPr/>
        </p:nvSpPr>
        <p:spPr>
          <a:xfrm>
            <a:off x="776375" y="1128750"/>
            <a:ext cx="421800" cy="114000"/>
          </a:xfrm>
          <a:prstGeom prst="rect">
            <a:avLst/>
          </a:prstGeom>
          <a:solidFill>
            <a:srgbClr val="0925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22"/>
          <p:cNvSpPr/>
          <p:nvPr/>
        </p:nvSpPr>
        <p:spPr>
          <a:xfrm>
            <a:off x="1198146" y="1128750"/>
            <a:ext cx="421800" cy="114000"/>
          </a:xfrm>
          <a:prstGeom prst="rect">
            <a:avLst/>
          </a:prstGeom>
          <a:solidFill>
            <a:srgbClr val="CF20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2" name="Google Shape;18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5746" y="4298325"/>
            <a:ext cx="735050" cy="69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5746" y="4298325"/>
            <a:ext cx="735050" cy="692775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3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  <a:t>Chemistry Overview – Asphalt Emulsions</a:t>
            </a:r>
            <a:endParaRPr b="0">
              <a:solidFill>
                <a:srgbClr val="092543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89" name="Google Shape;189;p23"/>
          <p:cNvSpPr txBox="1">
            <a:spLocks noGrp="1"/>
          </p:cNvSpPr>
          <p:nvPr>
            <p:ph type="body" idx="1"/>
          </p:nvPr>
        </p:nvSpPr>
        <p:spPr>
          <a:xfrm>
            <a:off x="729325" y="1945550"/>
            <a:ext cx="1791600" cy="7671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Non-Fibered Emulsions</a:t>
            </a:r>
            <a:endParaRPr sz="12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Fibered Emulsions</a:t>
            </a:r>
            <a:endParaRPr sz="12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0" name="Google Shape;190;p23"/>
          <p:cNvSpPr/>
          <p:nvPr/>
        </p:nvSpPr>
        <p:spPr>
          <a:xfrm>
            <a:off x="776375" y="1128750"/>
            <a:ext cx="421800" cy="114000"/>
          </a:xfrm>
          <a:prstGeom prst="rect">
            <a:avLst/>
          </a:prstGeom>
          <a:solidFill>
            <a:srgbClr val="0925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23"/>
          <p:cNvSpPr/>
          <p:nvPr/>
        </p:nvSpPr>
        <p:spPr>
          <a:xfrm>
            <a:off x="1198146" y="1128750"/>
            <a:ext cx="421800" cy="114000"/>
          </a:xfrm>
          <a:prstGeom prst="rect">
            <a:avLst/>
          </a:prstGeom>
          <a:solidFill>
            <a:srgbClr val="CF20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3"/>
          <p:cNvSpPr txBox="1">
            <a:spLocks noGrp="1"/>
          </p:cNvSpPr>
          <p:nvPr>
            <p:ph type="body" idx="2"/>
          </p:nvPr>
        </p:nvSpPr>
        <p:spPr>
          <a:xfrm>
            <a:off x="3851038" y="1945550"/>
            <a:ext cx="3084600" cy="25881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Benefits</a:t>
            </a:r>
            <a:endParaRPr sz="1000" b="1">
              <a:solidFill>
                <a:srgbClr val="CF202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Inexpensive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Water-Based, easy clean up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Fills in “alligatoring” and small cracks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Can be used with fabric to seal large areas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Limitations</a:t>
            </a:r>
            <a:endParaRPr sz="1000" b="1">
              <a:solidFill>
                <a:srgbClr val="CF202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Water-based, can freeze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Cold temperature applications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Suitable Surfaces</a:t>
            </a:r>
            <a:endParaRPr sz="1000" b="1">
              <a:solidFill>
                <a:srgbClr val="CF202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Modified Bitumen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Smooth BUR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Gravel BUR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4"/>
          <p:cNvSpPr txBox="1">
            <a:spLocks noGrp="1"/>
          </p:cNvSpPr>
          <p:nvPr>
            <p:ph type="title"/>
          </p:nvPr>
        </p:nvSpPr>
        <p:spPr>
          <a:xfrm>
            <a:off x="4573550" y="148160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Asphalt Emulsions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98" name="Google Shape;19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3762" y="-25762"/>
            <a:ext cx="9251525" cy="5195025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4"/>
          <p:cNvSpPr txBox="1">
            <a:spLocks noGrp="1"/>
          </p:cNvSpPr>
          <p:nvPr>
            <p:ph type="title"/>
          </p:nvPr>
        </p:nvSpPr>
        <p:spPr>
          <a:xfrm>
            <a:off x="186050" y="65730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Asphalt Emulsions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0" name="Google Shape;20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65746" y="4298325"/>
            <a:ext cx="735050" cy="69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5746" y="4298325"/>
            <a:ext cx="735050" cy="692775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  <a:t>Chemistry Overview – Aluminum</a:t>
            </a:r>
            <a:endParaRPr b="0">
              <a:solidFill>
                <a:srgbClr val="092543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207" name="Google Shape;207;p25"/>
          <p:cNvSpPr txBox="1">
            <a:spLocks noGrp="1"/>
          </p:cNvSpPr>
          <p:nvPr>
            <p:ph type="body" idx="1"/>
          </p:nvPr>
        </p:nvSpPr>
        <p:spPr>
          <a:xfrm>
            <a:off x="729325" y="1945550"/>
            <a:ext cx="1791600" cy="7671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Non-Fibered Aluminum</a:t>
            </a:r>
            <a:endParaRPr sz="12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Fibered Aluminum</a:t>
            </a:r>
            <a:endParaRPr sz="12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8" name="Google Shape;208;p25"/>
          <p:cNvSpPr/>
          <p:nvPr/>
        </p:nvSpPr>
        <p:spPr>
          <a:xfrm>
            <a:off x="776375" y="1128750"/>
            <a:ext cx="421800" cy="114000"/>
          </a:xfrm>
          <a:prstGeom prst="rect">
            <a:avLst/>
          </a:prstGeom>
          <a:solidFill>
            <a:srgbClr val="0925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25"/>
          <p:cNvSpPr/>
          <p:nvPr/>
        </p:nvSpPr>
        <p:spPr>
          <a:xfrm>
            <a:off x="1198146" y="1128750"/>
            <a:ext cx="421800" cy="114000"/>
          </a:xfrm>
          <a:prstGeom prst="rect">
            <a:avLst/>
          </a:prstGeom>
          <a:solidFill>
            <a:srgbClr val="CF20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5"/>
          <p:cNvSpPr txBox="1">
            <a:spLocks noGrp="1"/>
          </p:cNvSpPr>
          <p:nvPr>
            <p:ph type="body" idx="2"/>
          </p:nvPr>
        </p:nvSpPr>
        <p:spPr>
          <a:xfrm>
            <a:off x="3851038" y="1945550"/>
            <a:ext cx="3084600" cy="25881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Benefits</a:t>
            </a:r>
            <a:endParaRPr sz="1000" b="1">
              <a:solidFill>
                <a:srgbClr val="CF202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Inexpensive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Gives contractor another option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Self-priming over light rust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Limitations</a:t>
            </a:r>
            <a:endParaRPr sz="1000" b="1">
              <a:solidFill>
                <a:srgbClr val="CF202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Not for waterproofing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Not as reflective as white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Less energy efficient than white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Limited life span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Suitable Surfaces</a:t>
            </a:r>
            <a:endParaRPr sz="1000" b="1">
              <a:solidFill>
                <a:srgbClr val="CF202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Modified Bitumen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Smooth BUR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Metal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9875" y="-3413050"/>
            <a:ext cx="9503876" cy="9503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65746" y="4298325"/>
            <a:ext cx="735050" cy="692775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6"/>
          <p:cNvSpPr txBox="1">
            <a:spLocks noGrp="1"/>
          </p:cNvSpPr>
          <p:nvPr>
            <p:ph type="title"/>
          </p:nvPr>
        </p:nvSpPr>
        <p:spPr>
          <a:xfrm>
            <a:off x="577350" y="587275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Aluminum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5746" y="4298325"/>
            <a:ext cx="735050" cy="692775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7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  <a:t>Chemistry Overview – Acrylic</a:t>
            </a:r>
            <a:endParaRPr b="0">
              <a:solidFill>
                <a:srgbClr val="092543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224" name="Google Shape;224;p27"/>
          <p:cNvSpPr txBox="1">
            <a:spLocks noGrp="1"/>
          </p:cNvSpPr>
          <p:nvPr>
            <p:ph type="body" idx="1"/>
          </p:nvPr>
        </p:nvSpPr>
        <p:spPr>
          <a:xfrm>
            <a:off x="729325" y="1945550"/>
            <a:ext cx="2433000" cy="27315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Acrylic 211</a:t>
            </a:r>
            <a:endParaRPr sz="12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High Tensile Acrylic 211</a:t>
            </a:r>
            <a:endParaRPr sz="12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High-Build Acrylic 212</a:t>
            </a:r>
            <a:endParaRPr sz="12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High-Gloss Acrylic 215</a:t>
            </a:r>
            <a:endParaRPr sz="12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Acrylic Brush-Grade 220</a:t>
            </a:r>
            <a:endParaRPr sz="12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Acrylic Butter-Grade 221</a:t>
            </a:r>
            <a:endParaRPr sz="12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Acrylic Flashing-Grade 222</a:t>
            </a:r>
            <a:endParaRPr sz="12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Acrylic Skylight Sealer 230</a:t>
            </a:r>
            <a:endParaRPr sz="12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5" name="Google Shape;225;p27"/>
          <p:cNvSpPr/>
          <p:nvPr/>
        </p:nvSpPr>
        <p:spPr>
          <a:xfrm>
            <a:off x="776375" y="1128750"/>
            <a:ext cx="421800" cy="114000"/>
          </a:xfrm>
          <a:prstGeom prst="rect">
            <a:avLst/>
          </a:prstGeom>
          <a:solidFill>
            <a:srgbClr val="0925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7"/>
          <p:cNvSpPr/>
          <p:nvPr/>
        </p:nvSpPr>
        <p:spPr>
          <a:xfrm>
            <a:off x="1198146" y="1128750"/>
            <a:ext cx="421800" cy="114000"/>
          </a:xfrm>
          <a:prstGeom prst="rect">
            <a:avLst/>
          </a:prstGeom>
          <a:solidFill>
            <a:srgbClr val="CF20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7"/>
          <p:cNvSpPr txBox="1">
            <a:spLocks noGrp="1"/>
          </p:cNvSpPr>
          <p:nvPr>
            <p:ph type="body" idx="2"/>
          </p:nvPr>
        </p:nvSpPr>
        <p:spPr>
          <a:xfrm>
            <a:off x="3851038" y="1945550"/>
            <a:ext cx="3084600" cy="25881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Benefits</a:t>
            </a:r>
            <a:endParaRPr sz="1000" b="1" dirty="0">
              <a:solidFill>
                <a:srgbClr val="CF202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 dirty="0">
                <a:latin typeface="Roboto"/>
                <a:ea typeface="Roboto"/>
                <a:cs typeface="Roboto"/>
                <a:sym typeface="Roboto"/>
              </a:rPr>
              <a:t>Easy to Spray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 dirty="0">
                <a:latin typeface="Roboto"/>
                <a:ea typeface="Roboto"/>
                <a:cs typeface="Roboto"/>
                <a:sym typeface="Roboto"/>
              </a:rPr>
              <a:t>Easy to Clean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 dirty="0">
                <a:latin typeface="Roboto"/>
                <a:ea typeface="Roboto"/>
                <a:cs typeface="Roboto"/>
                <a:sym typeface="Roboto"/>
              </a:rPr>
              <a:t>Economical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Limitations</a:t>
            </a:r>
            <a:endParaRPr sz="1000" b="1" dirty="0">
              <a:solidFill>
                <a:srgbClr val="CF202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 dirty="0">
                <a:latin typeface="Roboto"/>
                <a:ea typeface="Roboto"/>
                <a:cs typeface="Roboto"/>
                <a:sym typeface="Roboto"/>
              </a:rPr>
              <a:t>Ponding Water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 dirty="0">
                <a:latin typeface="Roboto"/>
                <a:ea typeface="Roboto"/>
                <a:cs typeface="Roboto"/>
                <a:sym typeface="Roboto"/>
              </a:rPr>
              <a:t>Cold Temperature Applications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Suitable Surfaces</a:t>
            </a:r>
            <a:endParaRPr sz="1000" b="1" dirty="0">
              <a:solidFill>
                <a:srgbClr val="CF202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 dirty="0">
                <a:latin typeface="Roboto"/>
                <a:ea typeface="Roboto"/>
                <a:cs typeface="Roboto"/>
                <a:sym typeface="Roboto"/>
              </a:rPr>
              <a:t>Metal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 dirty="0">
                <a:latin typeface="Roboto"/>
                <a:ea typeface="Roboto"/>
                <a:cs typeface="Roboto"/>
                <a:sym typeface="Roboto"/>
              </a:rPr>
              <a:t>Modified Bitumen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 dirty="0">
                <a:latin typeface="Roboto"/>
                <a:ea typeface="Roboto"/>
                <a:cs typeface="Roboto"/>
                <a:sym typeface="Roboto"/>
              </a:rPr>
              <a:t>Single-Ply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 dirty="0">
                <a:latin typeface="Roboto"/>
                <a:ea typeface="Roboto"/>
                <a:cs typeface="Roboto"/>
                <a:sym typeface="Roboto"/>
              </a:rPr>
              <a:t>Smooth BUR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 dirty="0">
                <a:latin typeface="Roboto"/>
                <a:ea typeface="Roboto"/>
                <a:cs typeface="Roboto"/>
                <a:sym typeface="Roboto"/>
              </a:rPr>
              <a:t>SPF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8" name="Google Shape;228;p27"/>
          <p:cNvPicPr preferRelativeResize="0"/>
          <p:nvPr/>
        </p:nvPicPr>
        <p:blipFill rotWithShape="1">
          <a:blip r:embed="rId4">
            <a:alphaModFix/>
          </a:blip>
          <a:srcRect r="26196"/>
          <a:stretch/>
        </p:blipFill>
        <p:spPr>
          <a:xfrm>
            <a:off x="776375" y="4148600"/>
            <a:ext cx="1985113" cy="38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28;p27">
            <a:extLst>
              <a:ext uri="{FF2B5EF4-FFF2-40B4-BE49-F238E27FC236}">
                <a16:creationId xmlns:a16="http://schemas.microsoft.com/office/drawing/2014/main" id="{69FFCAF8-D17F-28E7-3E96-3509855AD1D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90730" t="-15967" r="-995" b="-1"/>
          <a:stretch/>
        </p:blipFill>
        <p:spPr>
          <a:xfrm>
            <a:off x="2808538" y="4096262"/>
            <a:ext cx="273380" cy="446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5746" y="4298325"/>
            <a:ext cx="735050" cy="69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724800"/>
            <a:ext cx="9144003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8"/>
          <p:cNvSpPr txBox="1">
            <a:spLocks noGrp="1"/>
          </p:cNvSpPr>
          <p:nvPr>
            <p:ph type="title"/>
          </p:nvPr>
        </p:nvSpPr>
        <p:spPr>
          <a:xfrm>
            <a:off x="687900" y="37720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Roboto"/>
                <a:ea typeface="Roboto"/>
                <a:cs typeface="Roboto"/>
                <a:sym typeface="Roboto"/>
              </a:rPr>
              <a:t>Acrylic 211</a:t>
            </a:r>
            <a:endParaRPr sz="2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69175" y="-767000"/>
            <a:ext cx="10016250" cy="667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65746" y="4298325"/>
            <a:ext cx="735050" cy="692775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9"/>
          <p:cNvSpPr txBox="1">
            <a:spLocks noGrp="1"/>
          </p:cNvSpPr>
          <p:nvPr>
            <p:ph type="title"/>
          </p:nvPr>
        </p:nvSpPr>
        <p:spPr>
          <a:xfrm>
            <a:off x="186050" y="407100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Roboto"/>
                <a:ea typeface="Roboto"/>
                <a:cs typeface="Roboto"/>
                <a:sym typeface="Roboto"/>
              </a:rPr>
              <a:t>High Tensile Acrylic 211</a:t>
            </a:r>
            <a:endParaRPr sz="2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283349"/>
            <a:ext cx="9144003" cy="6858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65746" y="4298325"/>
            <a:ext cx="735050" cy="692775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0"/>
          <p:cNvSpPr txBox="1">
            <a:spLocks noGrp="1"/>
          </p:cNvSpPr>
          <p:nvPr>
            <p:ph type="title"/>
          </p:nvPr>
        </p:nvSpPr>
        <p:spPr>
          <a:xfrm>
            <a:off x="186050" y="2371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Roboto"/>
                <a:ea typeface="Roboto"/>
                <a:cs typeface="Roboto"/>
                <a:sym typeface="Roboto"/>
              </a:rPr>
              <a:t>High-Build Acrylic 212</a:t>
            </a:r>
            <a:endParaRPr sz="2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901525"/>
            <a:ext cx="9149302" cy="6861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65746" y="4298325"/>
            <a:ext cx="735050" cy="692775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1"/>
          <p:cNvSpPr txBox="1">
            <a:spLocks noGrp="1"/>
          </p:cNvSpPr>
          <p:nvPr>
            <p:ph type="title"/>
          </p:nvPr>
        </p:nvSpPr>
        <p:spPr>
          <a:xfrm>
            <a:off x="501150" y="4413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Roboto"/>
                <a:ea typeface="Roboto"/>
                <a:cs typeface="Roboto"/>
                <a:sym typeface="Roboto"/>
              </a:rPr>
              <a:t>High-Gloss Acrylic 215</a:t>
            </a:r>
            <a:endParaRPr sz="2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  <a:t>Presentation Outline</a:t>
            </a:r>
            <a:endParaRPr b="0">
              <a:solidFill>
                <a:srgbClr val="092543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94" name="Google Shape;94;p1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Industry Terms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Calculating Dry Film Thickness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Adhesion Test Instructions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Product Chemistry Overview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5" name="Google Shape;95;p14"/>
          <p:cNvSpPr/>
          <p:nvPr/>
        </p:nvSpPr>
        <p:spPr>
          <a:xfrm>
            <a:off x="776375" y="1128750"/>
            <a:ext cx="421800" cy="114000"/>
          </a:xfrm>
          <a:prstGeom prst="rect">
            <a:avLst/>
          </a:prstGeom>
          <a:solidFill>
            <a:srgbClr val="0925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4"/>
          <p:cNvSpPr/>
          <p:nvPr/>
        </p:nvSpPr>
        <p:spPr>
          <a:xfrm>
            <a:off x="1198146" y="1128750"/>
            <a:ext cx="421800" cy="114000"/>
          </a:xfrm>
          <a:prstGeom prst="rect">
            <a:avLst/>
          </a:prstGeom>
          <a:solidFill>
            <a:srgbClr val="CF20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Google Shape;9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5746" y="4298325"/>
            <a:ext cx="735050" cy="69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59750" y="3476350"/>
            <a:ext cx="2134575" cy="1508775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2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  <a:t>Potential </a:t>
            </a:r>
            <a:endParaRPr b="0">
              <a:solidFill>
                <a:srgbClr val="092543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  <a:t>Acrylic Issues</a:t>
            </a:r>
            <a:endParaRPr b="0">
              <a:solidFill>
                <a:srgbClr val="092543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263" name="Google Shape;263;p32"/>
          <p:cNvSpPr txBox="1">
            <a:spLocks noGrp="1"/>
          </p:cNvSpPr>
          <p:nvPr>
            <p:ph type="subTitle" idx="1"/>
          </p:nvPr>
        </p:nvSpPr>
        <p:spPr>
          <a:xfrm>
            <a:off x="724950" y="2571750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Problems: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 This is what acrylic 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coatings will look like if applied 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in ponding water situations. 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64" name="Google Shape;26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65746" y="4298325"/>
            <a:ext cx="735050" cy="692775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2"/>
          <p:cNvSpPr/>
          <p:nvPr/>
        </p:nvSpPr>
        <p:spPr>
          <a:xfrm>
            <a:off x="776375" y="1128750"/>
            <a:ext cx="421800" cy="114000"/>
          </a:xfrm>
          <a:prstGeom prst="rect">
            <a:avLst/>
          </a:prstGeom>
          <a:solidFill>
            <a:srgbClr val="0925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32"/>
          <p:cNvSpPr/>
          <p:nvPr/>
        </p:nvSpPr>
        <p:spPr>
          <a:xfrm>
            <a:off x="1198146" y="1128750"/>
            <a:ext cx="421800" cy="114000"/>
          </a:xfrm>
          <a:prstGeom prst="rect">
            <a:avLst/>
          </a:prstGeom>
          <a:solidFill>
            <a:srgbClr val="CF20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7" name="Google Shape;267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82125" y="127475"/>
            <a:ext cx="2189450" cy="3257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46175" y="127475"/>
            <a:ext cx="2134575" cy="325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82125" y="3476352"/>
            <a:ext cx="2189450" cy="1508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5746" y="4298325"/>
            <a:ext cx="735050" cy="692775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33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  <a:t>Chemistry Overview – Butyls</a:t>
            </a:r>
            <a:endParaRPr b="0">
              <a:solidFill>
                <a:srgbClr val="092543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276" name="Google Shape;276;p33"/>
          <p:cNvSpPr txBox="1">
            <a:spLocks noGrp="1"/>
          </p:cNvSpPr>
          <p:nvPr>
            <p:ph type="body" idx="1"/>
          </p:nvPr>
        </p:nvSpPr>
        <p:spPr>
          <a:xfrm>
            <a:off x="729325" y="1945550"/>
            <a:ext cx="2433000" cy="27315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Butyl 310</a:t>
            </a:r>
            <a:endParaRPr sz="12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Butyl Brush-Grade 320</a:t>
            </a:r>
            <a:endParaRPr sz="12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Butyl Flashing-Grade 321</a:t>
            </a:r>
            <a:endParaRPr sz="12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7" name="Google Shape;277;p33"/>
          <p:cNvSpPr/>
          <p:nvPr/>
        </p:nvSpPr>
        <p:spPr>
          <a:xfrm>
            <a:off x="776375" y="1128750"/>
            <a:ext cx="421800" cy="114000"/>
          </a:xfrm>
          <a:prstGeom prst="rect">
            <a:avLst/>
          </a:prstGeom>
          <a:solidFill>
            <a:srgbClr val="0925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3"/>
          <p:cNvSpPr/>
          <p:nvPr/>
        </p:nvSpPr>
        <p:spPr>
          <a:xfrm>
            <a:off x="1198146" y="1128750"/>
            <a:ext cx="421800" cy="114000"/>
          </a:xfrm>
          <a:prstGeom prst="rect">
            <a:avLst/>
          </a:prstGeom>
          <a:solidFill>
            <a:srgbClr val="CF20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33"/>
          <p:cNvSpPr txBox="1">
            <a:spLocks noGrp="1"/>
          </p:cNvSpPr>
          <p:nvPr>
            <p:ph type="body" idx="2"/>
          </p:nvPr>
        </p:nvSpPr>
        <p:spPr>
          <a:xfrm>
            <a:off x="3851050" y="1945550"/>
            <a:ext cx="3084600" cy="31980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Benefits</a:t>
            </a:r>
            <a:endParaRPr sz="1000" b="1" dirty="0">
              <a:solidFill>
                <a:srgbClr val="CF202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 dirty="0">
                <a:latin typeface="Roboto"/>
                <a:ea typeface="Roboto"/>
                <a:cs typeface="Roboto"/>
                <a:sym typeface="Roboto"/>
              </a:rPr>
              <a:t>Extremely high elongation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 dirty="0">
                <a:latin typeface="Roboto"/>
                <a:ea typeface="Roboto"/>
                <a:cs typeface="Roboto"/>
                <a:sym typeface="Roboto"/>
              </a:rPr>
              <a:t>Fast drying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 dirty="0">
                <a:latin typeface="Roboto"/>
                <a:ea typeface="Roboto"/>
                <a:cs typeface="Roboto"/>
                <a:sym typeface="Roboto"/>
              </a:rPr>
              <a:t>Great for repairs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 dirty="0">
                <a:latin typeface="Roboto"/>
                <a:ea typeface="Roboto"/>
                <a:cs typeface="Roboto"/>
                <a:sym typeface="Roboto"/>
              </a:rPr>
              <a:t>Can be used as a vapor retardant over SPF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 dirty="0">
                <a:latin typeface="Roboto"/>
                <a:ea typeface="Roboto"/>
                <a:cs typeface="Roboto"/>
                <a:sym typeface="Roboto"/>
              </a:rPr>
              <a:t>Very low perm rating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Limitations</a:t>
            </a:r>
            <a:endParaRPr sz="1000" b="1" dirty="0">
              <a:solidFill>
                <a:srgbClr val="CF202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 dirty="0">
                <a:latin typeface="Roboto"/>
                <a:ea typeface="Roboto"/>
                <a:cs typeface="Roboto"/>
                <a:sym typeface="Roboto"/>
              </a:rPr>
              <a:t>Low solids content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 dirty="0">
                <a:latin typeface="Roboto"/>
                <a:ea typeface="Roboto"/>
                <a:cs typeface="Roboto"/>
                <a:sym typeface="Roboto"/>
              </a:rPr>
              <a:t>Can be challenging to spray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 dirty="0">
                <a:latin typeface="Roboto"/>
                <a:ea typeface="Roboto"/>
                <a:cs typeface="Roboto"/>
                <a:sym typeface="Roboto"/>
              </a:rPr>
              <a:t>Need acrylic top coat to stay bright white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Suitable Surfaces</a:t>
            </a:r>
            <a:endParaRPr sz="1000" b="1" dirty="0">
              <a:solidFill>
                <a:srgbClr val="CF202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 dirty="0">
                <a:latin typeface="Roboto"/>
                <a:ea typeface="Roboto"/>
                <a:cs typeface="Roboto"/>
                <a:sym typeface="Roboto"/>
              </a:rPr>
              <a:t>Metal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 dirty="0">
                <a:latin typeface="Roboto"/>
                <a:ea typeface="Roboto"/>
                <a:cs typeface="Roboto"/>
                <a:sym typeface="Roboto"/>
              </a:rPr>
              <a:t>Modified Bitumen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 dirty="0">
                <a:latin typeface="Roboto"/>
                <a:ea typeface="Roboto"/>
                <a:cs typeface="Roboto"/>
                <a:sym typeface="Roboto"/>
              </a:rPr>
              <a:t>Single-Ply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 dirty="0">
                <a:latin typeface="Roboto"/>
                <a:ea typeface="Roboto"/>
                <a:cs typeface="Roboto"/>
                <a:sym typeface="Roboto"/>
              </a:rPr>
              <a:t>Smooth BUR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 dirty="0">
                <a:latin typeface="Roboto"/>
                <a:ea typeface="Roboto"/>
                <a:cs typeface="Roboto"/>
                <a:sym typeface="Roboto"/>
              </a:rPr>
              <a:t>SPF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4"/>
          <p:cNvSpPr txBox="1">
            <a:spLocks noGrp="1"/>
          </p:cNvSpPr>
          <p:nvPr>
            <p:ph type="title" idx="4294967295"/>
          </p:nvPr>
        </p:nvSpPr>
        <p:spPr>
          <a:xfrm>
            <a:off x="773700" y="1663450"/>
            <a:ext cx="7596600" cy="76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“This is a super-important quote”</a:t>
            </a:r>
            <a:endParaRPr>
              <a:solidFill>
                <a:schemeClr val="lt2"/>
              </a:solidFill>
            </a:endParaRPr>
          </a:p>
        </p:txBody>
      </p:sp>
      <p:cxnSp>
        <p:nvCxnSpPr>
          <p:cNvPr id="285" name="Google Shape;285;p34"/>
          <p:cNvCxnSpPr/>
          <p:nvPr/>
        </p:nvCxnSpPr>
        <p:spPr>
          <a:xfrm>
            <a:off x="4295550" y="2693400"/>
            <a:ext cx="5529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6" name="Google Shape;286;p34"/>
          <p:cNvSpPr txBox="1">
            <a:spLocks noGrp="1"/>
          </p:cNvSpPr>
          <p:nvPr>
            <p:ph type="body" idx="4294967295"/>
          </p:nvPr>
        </p:nvSpPr>
        <p:spPr>
          <a:xfrm>
            <a:off x="773700" y="2961650"/>
            <a:ext cx="7596600" cy="5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From an expert</a:t>
            </a:r>
            <a:endParaRPr/>
          </a:p>
        </p:txBody>
      </p:sp>
      <p:pic>
        <p:nvPicPr>
          <p:cNvPr id="287" name="Google Shape;28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4"/>
          <p:cNvSpPr txBox="1">
            <a:spLocks noGrp="1"/>
          </p:cNvSpPr>
          <p:nvPr>
            <p:ph type="title" idx="4294967295"/>
          </p:nvPr>
        </p:nvSpPr>
        <p:spPr>
          <a:xfrm>
            <a:off x="501150" y="3599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Butyl 310</a:t>
            </a:r>
            <a:endParaRPr sz="2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89" name="Google Shape;289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65746" y="4298325"/>
            <a:ext cx="735050" cy="69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5746" y="4298325"/>
            <a:ext cx="735050" cy="692775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 dirty="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  <a:t>Chemistry Overview – Silicone</a:t>
            </a:r>
            <a:endParaRPr b="0" dirty="0">
              <a:solidFill>
                <a:srgbClr val="092543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296" name="Google Shape;296;p35"/>
          <p:cNvSpPr txBox="1">
            <a:spLocks noGrp="1"/>
          </p:cNvSpPr>
          <p:nvPr>
            <p:ph type="body" idx="1"/>
          </p:nvPr>
        </p:nvSpPr>
        <p:spPr>
          <a:xfrm>
            <a:off x="729325" y="1945550"/>
            <a:ext cx="2433000" cy="27315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Silicone 410</a:t>
            </a:r>
            <a:endParaRPr sz="12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High Solids Silicone 412</a:t>
            </a:r>
            <a:endParaRPr sz="12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Silicone Walk Path 415</a:t>
            </a:r>
            <a:endParaRPr sz="12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Silicone Brush-Grade 422</a:t>
            </a:r>
            <a:endParaRPr sz="12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7" name="Google Shape;297;p35"/>
          <p:cNvSpPr/>
          <p:nvPr/>
        </p:nvSpPr>
        <p:spPr>
          <a:xfrm>
            <a:off x="776375" y="1128750"/>
            <a:ext cx="421800" cy="114000"/>
          </a:xfrm>
          <a:prstGeom prst="rect">
            <a:avLst/>
          </a:prstGeom>
          <a:solidFill>
            <a:srgbClr val="0925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35"/>
          <p:cNvSpPr/>
          <p:nvPr/>
        </p:nvSpPr>
        <p:spPr>
          <a:xfrm>
            <a:off x="1198146" y="1128750"/>
            <a:ext cx="421800" cy="114000"/>
          </a:xfrm>
          <a:prstGeom prst="rect">
            <a:avLst/>
          </a:prstGeom>
          <a:solidFill>
            <a:srgbClr val="CF20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35"/>
          <p:cNvSpPr txBox="1">
            <a:spLocks noGrp="1"/>
          </p:cNvSpPr>
          <p:nvPr>
            <p:ph type="body" idx="2"/>
          </p:nvPr>
        </p:nvSpPr>
        <p:spPr>
          <a:xfrm>
            <a:off x="3894925" y="1945550"/>
            <a:ext cx="3084600" cy="32004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Benefits</a:t>
            </a:r>
            <a:endParaRPr sz="1000" b="1" dirty="0">
              <a:solidFill>
                <a:srgbClr val="CF202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 dirty="0">
                <a:latin typeface="Roboto"/>
                <a:ea typeface="Roboto"/>
                <a:cs typeface="Roboto"/>
                <a:sym typeface="Roboto"/>
              </a:rPr>
              <a:t>The best UV stability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 dirty="0">
                <a:latin typeface="Roboto"/>
                <a:ea typeface="Roboto"/>
                <a:cs typeface="Roboto"/>
                <a:sym typeface="Roboto"/>
              </a:rPr>
              <a:t>Wears much slower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 dirty="0">
                <a:latin typeface="Roboto"/>
                <a:ea typeface="Roboto"/>
                <a:cs typeface="Roboto"/>
                <a:sym typeface="Roboto"/>
              </a:rPr>
              <a:t>Moisture cured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 dirty="0">
                <a:latin typeface="Roboto"/>
                <a:ea typeface="Roboto"/>
                <a:cs typeface="Roboto"/>
                <a:sym typeface="Roboto"/>
              </a:rPr>
              <a:t>Fast drying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 dirty="0">
                <a:latin typeface="Roboto"/>
                <a:ea typeface="Roboto"/>
                <a:cs typeface="Roboto"/>
                <a:sym typeface="Roboto"/>
              </a:rPr>
              <a:t>Cannot be washed off by rain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 dirty="0">
                <a:latin typeface="Roboto"/>
                <a:ea typeface="Roboto"/>
                <a:cs typeface="Roboto"/>
                <a:sym typeface="Roboto"/>
              </a:rPr>
              <a:t>Able to withstand ponding water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Limitations</a:t>
            </a:r>
            <a:endParaRPr sz="1000" b="1" dirty="0">
              <a:solidFill>
                <a:srgbClr val="CF202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 dirty="0">
                <a:latin typeface="Roboto"/>
                <a:ea typeface="Roboto"/>
                <a:cs typeface="Roboto"/>
                <a:sym typeface="Roboto"/>
              </a:rPr>
              <a:t>Easily attracts dirt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 dirty="0">
                <a:latin typeface="Roboto"/>
                <a:ea typeface="Roboto"/>
                <a:cs typeface="Roboto"/>
                <a:sym typeface="Roboto"/>
              </a:rPr>
              <a:t>Can be challenging to spray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 dirty="0">
                <a:latin typeface="Roboto"/>
                <a:ea typeface="Roboto"/>
                <a:cs typeface="Roboto"/>
                <a:sym typeface="Roboto"/>
              </a:rPr>
              <a:t>Very slippery when wet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Suitable Surfaces</a:t>
            </a:r>
            <a:endParaRPr sz="1000" b="1" dirty="0">
              <a:solidFill>
                <a:srgbClr val="CF202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 dirty="0">
                <a:latin typeface="Roboto"/>
                <a:ea typeface="Roboto"/>
                <a:cs typeface="Roboto"/>
                <a:sym typeface="Roboto"/>
              </a:rPr>
              <a:t>Metal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 dirty="0">
                <a:latin typeface="Roboto"/>
                <a:ea typeface="Roboto"/>
                <a:cs typeface="Roboto"/>
                <a:sym typeface="Roboto"/>
              </a:rPr>
              <a:t>Modified Bitumen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 dirty="0">
                <a:latin typeface="Roboto"/>
                <a:ea typeface="Roboto"/>
                <a:cs typeface="Roboto"/>
                <a:sym typeface="Roboto"/>
              </a:rPr>
              <a:t>Single-Ply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 dirty="0">
                <a:latin typeface="Roboto"/>
                <a:ea typeface="Roboto"/>
                <a:cs typeface="Roboto"/>
                <a:sym typeface="Roboto"/>
              </a:rPr>
              <a:t>Smooth BUR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 dirty="0">
                <a:latin typeface="Roboto"/>
                <a:ea typeface="Roboto"/>
                <a:cs typeface="Roboto"/>
                <a:sym typeface="Roboto"/>
              </a:rPr>
              <a:t>SPF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0" name="Google Shape;300;p35"/>
          <p:cNvPicPr preferRelativeResize="0"/>
          <p:nvPr/>
        </p:nvPicPr>
        <p:blipFill rotWithShape="1">
          <a:blip r:embed="rId4">
            <a:alphaModFix/>
          </a:blip>
          <a:srcRect r="32212" b="3842"/>
          <a:stretch/>
        </p:blipFill>
        <p:spPr>
          <a:xfrm>
            <a:off x="837425" y="3796347"/>
            <a:ext cx="1327050" cy="364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300;p35">
            <a:extLst>
              <a:ext uri="{FF2B5EF4-FFF2-40B4-BE49-F238E27FC236}">
                <a16:creationId xmlns:a16="http://schemas.microsoft.com/office/drawing/2014/main" id="{12129954-A0A6-632B-2508-70AF8988F49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86893"/>
          <a:stretch/>
        </p:blipFill>
        <p:spPr>
          <a:xfrm>
            <a:off x="2173619" y="3790939"/>
            <a:ext cx="256579" cy="37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36"/>
          <p:cNvSpPr txBox="1">
            <a:spLocks noGrp="1"/>
          </p:cNvSpPr>
          <p:nvPr>
            <p:ph type="title" idx="4294967295"/>
          </p:nvPr>
        </p:nvSpPr>
        <p:spPr>
          <a:xfrm>
            <a:off x="501150" y="3599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Silicone 410</a:t>
            </a:r>
            <a:endParaRPr sz="2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7" name="Google Shape;307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65746" y="4298325"/>
            <a:ext cx="735050" cy="69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37"/>
          <p:cNvSpPr txBox="1">
            <a:spLocks noGrp="1"/>
          </p:cNvSpPr>
          <p:nvPr>
            <p:ph type="title" idx="4294967295"/>
          </p:nvPr>
        </p:nvSpPr>
        <p:spPr>
          <a:xfrm>
            <a:off x="501150" y="3599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Silicone Walk Path 415</a:t>
            </a:r>
            <a:endParaRPr sz="2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14" name="Google Shape;314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65746" y="4298325"/>
            <a:ext cx="735050" cy="69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5746" y="4298325"/>
            <a:ext cx="735050" cy="692775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3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  <a:t>Chemistry Overview – Urethane</a:t>
            </a:r>
            <a:endParaRPr b="0">
              <a:solidFill>
                <a:srgbClr val="092543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321" name="Google Shape;321;p38"/>
          <p:cNvSpPr txBox="1">
            <a:spLocks noGrp="1"/>
          </p:cNvSpPr>
          <p:nvPr>
            <p:ph type="body" idx="1"/>
          </p:nvPr>
        </p:nvSpPr>
        <p:spPr>
          <a:xfrm>
            <a:off x="729325" y="1945550"/>
            <a:ext cx="2433000" cy="27315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Aliphatic Urethane 510</a:t>
            </a:r>
            <a:endParaRPr sz="12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Aromatic Urethane 520</a:t>
            </a:r>
            <a:endParaRPr sz="12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Urethane Brush-Grade 522</a:t>
            </a:r>
            <a:endParaRPr sz="12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2" name="Google Shape;322;p38"/>
          <p:cNvSpPr/>
          <p:nvPr/>
        </p:nvSpPr>
        <p:spPr>
          <a:xfrm>
            <a:off x="776375" y="1128750"/>
            <a:ext cx="421800" cy="114000"/>
          </a:xfrm>
          <a:prstGeom prst="rect">
            <a:avLst/>
          </a:prstGeom>
          <a:solidFill>
            <a:srgbClr val="0925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38"/>
          <p:cNvSpPr/>
          <p:nvPr/>
        </p:nvSpPr>
        <p:spPr>
          <a:xfrm>
            <a:off x="1198146" y="1128750"/>
            <a:ext cx="421800" cy="114000"/>
          </a:xfrm>
          <a:prstGeom prst="rect">
            <a:avLst/>
          </a:prstGeom>
          <a:solidFill>
            <a:srgbClr val="CF20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38"/>
          <p:cNvSpPr txBox="1">
            <a:spLocks noGrp="1"/>
          </p:cNvSpPr>
          <p:nvPr>
            <p:ph type="body" idx="2"/>
          </p:nvPr>
        </p:nvSpPr>
        <p:spPr>
          <a:xfrm>
            <a:off x="3894925" y="1945550"/>
            <a:ext cx="3084600" cy="32004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Benefits</a:t>
            </a:r>
            <a:endParaRPr sz="1000" b="1" dirty="0">
              <a:solidFill>
                <a:srgbClr val="CF202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 dirty="0">
                <a:latin typeface="Roboto"/>
                <a:ea typeface="Roboto"/>
                <a:cs typeface="Roboto"/>
                <a:sym typeface="Roboto"/>
              </a:rPr>
              <a:t>Extremely durable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 dirty="0">
                <a:latin typeface="Roboto"/>
                <a:ea typeface="Roboto"/>
                <a:cs typeface="Roboto"/>
                <a:sym typeface="Roboto"/>
              </a:rPr>
              <a:t>Better adhesion qualities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 dirty="0">
                <a:latin typeface="Roboto"/>
                <a:ea typeface="Roboto"/>
                <a:cs typeface="Roboto"/>
                <a:sym typeface="Roboto"/>
              </a:rPr>
              <a:t>Moisture cured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 dirty="0">
                <a:latin typeface="Roboto"/>
                <a:ea typeface="Roboto"/>
                <a:cs typeface="Roboto"/>
                <a:sym typeface="Roboto"/>
              </a:rPr>
              <a:t>Fast drying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 dirty="0">
                <a:latin typeface="Roboto"/>
                <a:ea typeface="Roboto"/>
                <a:cs typeface="Roboto"/>
                <a:sym typeface="Roboto"/>
              </a:rPr>
              <a:t>Cannot be washed off by rain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 dirty="0">
                <a:latin typeface="Roboto"/>
                <a:ea typeface="Roboto"/>
                <a:cs typeface="Roboto"/>
                <a:sym typeface="Roboto"/>
              </a:rPr>
              <a:t>Able to withstand ponding water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Limitations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 dirty="0">
                <a:latin typeface="Roboto"/>
                <a:ea typeface="Roboto"/>
                <a:cs typeface="Roboto"/>
                <a:sym typeface="Roboto"/>
              </a:rPr>
              <a:t>Can be challenging to spray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 dirty="0">
                <a:latin typeface="Roboto"/>
                <a:ea typeface="Roboto"/>
                <a:cs typeface="Roboto"/>
                <a:sym typeface="Roboto"/>
              </a:rPr>
              <a:t>Xylene based – harsh on equipment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 dirty="0">
                <a:latin typeface="Roboto"/>
                <a:ea typeface="Roboto"/>
                <a:cs typeface="Roboto"/>
                <a:sym typeface="Roboto"/>
              </a:rPr>
              <a:t>Always curing - even in the pail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Suitable Surfaces</a:t>
            </a:r>
            <a:endParaRPr sz="1000" b="1" dirty="0">
              <a:solidFill>
                <a:srgbClr val="CF202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 dirty="0">
                <a:latin typeface="Roboto"/>
                <a:ea typeface="Roboto"/>
                <a:cs typeface="Roboto"/>
                <a:sym typeface="Roboto"/>
              </a:rPr>
              <a:t>Metal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 dirty="0">
                <a:latin typeface="Roboto"/>
                <a:ea typeface="Roboto"/>
                <a:cs typeface="Roboto"/>
                <a:sym typeface="Roboto"/>
              </a:rPr>
              <a:t>Modified Bitumen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 dirty="0">
                <a:latin typeface="Roboto"/>
                <a:ea typeface="Roboto"/>
                <a:cs typeface="Roboto"/>
                <a:sym typeface="Roboto"/>
              </a:rPr>
              <a:t>Single-Ply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 dirty="0">
                <a:latin typeface="Roboto"/>
                <a:ea typeface="Roboto"/>
                <a:cs typeface="Roboto"/>
                <a:sym typeface="Roboto"/>
              </a:rPr>
              <a:t>Smooth BUR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 dirty="0">
                <a:latin typeface="Roboto"/>
                <a:ea typeface="Roboto"/>
                <a:cs typeface="Roboto"/>
                <a:sym typeface="Roboto"/>
              </a:rPr>
              <a:t>SPF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25" name="Google Shape;325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7425" y="3698324"/>
            <a:ext cx="2140474" cy="42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39"/>
          <p:cNvSpPr txBox="1">
            <a:spLocks noGrp="1"/>
          </p:cNvSpPr>
          <p:nvPr>
            <p:ph type="title" idx="4294967295"/>
          </p:nvPr>
        </p:nvSpPr>
        <p:spPr>
          <a:xfrm>
            <a:off x="501150" y="1716625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Aromatic Urethane 520</a:t>
            </a:r>
            <a:endParaRPr sz="2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32" name="Google Shape;332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65746" y="4298325"/>
            <a:ext cx="735050" cy="69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5746" y="4298325"/>
            <a:ext cx="735050" cy="692775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40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  <a:t>Chemistry Overview – Terminator 622</a:t>
            </a:r>
            <a:endParaRPr b="0">
              <a:solidFill>
                <a:srgbClr val="092543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339" name="Google Shape;339;p40"/>
          <p:cNvSpPr txBox="1">
            <a:spLocks noGrp="1"/>
          </p:cNvSpPr>
          <p:nvPr>
            <p:ph type="body" idx="1"/>
          </p:nvPr>
        </p:nvSpPr>
        <p:spPr>
          <a:xfrm>
            <a:off x="729325" y="1945550"/>
            <a:ext cx="2433000" cy="27315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Terminator 622</a:t>
            </a:r>
            <a:endParaRPr sz="12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0" name="Google Shape;340;p40"/>
          <p:cNvSpPr/>
          <p:nvPr/>
        </p:nvSpPr>
        <p:spPr>
          <a:xfrm>
            <a:off x="776375" y="1128750"/>
            <a:ext cx="421800" cy="114000"/>
          </a:xfrm>
          <a:prstGeom prst="rect">
            <a:avLst/>
          </a:prstGeom>
          <a:solidFill>
            <a:srgbClr val="0925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40"/>
          <p:cNvSpPr/>
          <p:nvPr/>
        </p:nvSpPr>
        <p:spPr>
          <a:xfrm>
            <a:off x="1198146" y="1128750"/>
            <a:ext cx="421800" cy="114000"/>
          </a:xfrm>
          <a:prstGeom prst="rect">
            <a:avLst/>
          </a:prstGeom>
          <a:solidFill>
            <a:srgbClr val="CF20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40"/>
          <p:cNvSpPr txBox="1">
            <a:spLocks noGrp="1"/>
          </p:cNvSpPr>
          <p:nvPr>
            <p:ph type="body" idx="2"/>
          </p:nvPr>
        </p:nvSpPr>
        <p:spPr>
          <a:xfrm>
            <a:off x="3894925" y="1945550"/>
            <a:ext cx="3084600" cy="32004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Benefits</a:t>
            </a:r>
            <a:endParaRPr sz="1000" b="1" dirty="0">
              <a:solidFill>
                <a:srgbClr val="CF202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 dirty="0">
                <a:latin typeface="Roboto"/>
                <a:ea typeface="Roboto"/>
                <a:cs typeface="Roboto"/>
                <a:sym typeface="Roboto"/>
              </a:rPr>
              <a:t>Applies &amp; cures underwater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 dirty="0">
                <a:latin typeface="Roboto"/>
                <a:ea typeface="Roboto"/>
                <a:cs typeface="Roboto"/>
                <a:sym typeface="Roboto"/>
              </a:rPr>
              <a:t>Better adhesion qualities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 dirty="0">
                <a:latin typeface="Roboto"/>
                <a:ea typeface="Roboto"/>
                <a:cs typeface="Roboto"/>
                <a:sym typeface="Roboto"/>
              </a:rPr>
              <a:t>Adheres to silicone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 dirty="0">
                <a:latin typeface="Roboto"/>
                <a:ea typeface="Roboto"/>
                <a:cs typeface="Roboto"/>
                <a:sym typeface="Roboto"/>
              </a:rPr>
              <a:t>Moisture cured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 dirty="0">
                <a:latin typeface="Roboto"/>
                <a:ea typeface="Roboto"/>
                <a:cs typeface="Roboto"/>
                <a:sym typeface="Roboto"/>
              </a:rPr>
              <a:t>Fast drying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 dirty="0">
                <a:latin typeface="Roboto"/>
                <a:ea typeface="Roboto"/>
                <a:cs typeface="Roboto"/>
                <a:sym typeface="Roboto"/>
              </a:rPr>
              <a:t>Cannot be wash away by rain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 dirty="0">
                <a:latin typeface="Roboto"/>
                <a:ea typeface="Roboto"/>
                <a:cs typeface="Roboto"/>
                <a:sym typeface="Roboto"/>
              </a:rPr>
              <a:t>Able to withstand ponding water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Limitations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 dirty="0">
                <a:latin typeface="Roboto"/>
                <a:ea typeface="Roboto"/>
                <a:cs typeface="Roboto"/>
                <a:sym typeface="Roboto"/>
              </a:rPr>
              <a:t>No spray-grade version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Suitable Surfaces</a:t>
            </a:r>
            <a:endParaRPr sz="1000" b="1" dirty="0">
              <a:solidFill>
                <a:srgbClr val="CF202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 dirty="0">
                <a:latin typeface="Roboto"/>
                <a:ea typeface="Roboto"/>
                <a:cs typeface="Roboto"/>
                <a:sym typeface="Roboto"/>
              </a:rPr>
              <a:t>Metal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 dirty="0">
                <a:latin typeface="Roboto"/>
                <a:ea typeface="Roboto"/>
                <a:cs typeface="Roboto"/>
                <a:sym typeface="Roboto"/>
              </a:rPr>
              <a:t>Modified Bitumen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 dirty="0">
                <a:latin typeface="Roboto"/>
                <a:ea typeface="Roboto"/>
                <a:cs typeface="Roboto"/>
                <a:sym typeface="Roboto"/>
              </a:rPr>
              <a:t>Single-Ply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 dirty="0">
                <a:latin typeface="Roboto"/>
                <a:ea typeface="Roboto"/>
                <a:cs typeface="Roboto"/>
                <a:sym typeface="Roboto"/>
              </a:rPr>
              <a:t>Smooth BUR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 dirty="0">
                <a:latin typeface="Roboto"/>
                <a:ea typeface="Roboto"/>
                <a:cs typeface="Roboto"/>
                <a:sym typeface="Roboto"/>
              </a:rPr>
              <a:t>SPF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 dirty="0">
                <a:latin typeface="Roboto"/>
                <a:ea typeface="Roboto"/>
                <a:cs typeface="Roboto"/>
                <a:sym typeface="Roboto"/>
              </a:rPr>
              <a:t>Concrete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923575"/>
            <a:ext cx="9144003" cy="6858017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41"/>
          <p:cNvSpPr txBox="1">
            <a:spLocks noGrp="1"/>
          </p:cNvSpPr>
          <p:nvPr>
            <p:ph type="title" idx="4294967295"/>
          </p:nvPr>
        </p:nvSpPr>
        <p:spPr>
          <a:xfrm>
            <a:off x="501150" y="25717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092543"/>
                </a:solidFill>
                <a:latin typeface="Roboto"/>
                <a:ea typeface="Roboto"/>
                <a:cs typeface="Roboto"/>
                <a:sym typeface="Roboto"/>
              </a:rPr>
              <a:t>Terminator 622</a:t>
            </a:r>
            <a:endParaRPr sz="2300">
              <a:solidFill>
                <a:srgbClr val="0925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49" name="Google Shape;349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65746" y="4298325"/>
            <a:ext cx="735050" cy="69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543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5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>
                <a:latin typeface="Roboto Black"/>
                <a:ea typeface="Roboto Black"/>
                <a:cs typeface="Roboto Black"/>
                <a:sym typeface="Roboto Black"/>
              </a:rPr>
              <a:t>Industry Terms</a:t>
            </a:r>
            <a:endParaRPr b="0"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03" name="Google Shape;103;p15"/>
          <p:cNvSpPr/>
          <p:nvPr/>
        </p:nvSpPr>
        <p:spPr>
          <a:xfrm>
            <a:off x="789475" y="1128750"/>
            <a:ext cx="435300" cy="11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5"/>
          <p:cNvSpPr/>
          <p:nvPr/>
        </p:nvSpPr>
        <p:spPr>
          <a:xfrm>
            <a:off x="1224975" y="1128750"/>
            <a:ext cx="435300" cy="114000"/>
          </a:xfrm>
          <a:prstGeom prst="rect">
            <a:avLst/>
          </a:prstGeom>
          <a:solidFill>
            <a:srgbClr val="CF20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5" name="Google Shape;10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5746" y="4298325"/>
            <a:ext cx="735050" cy="69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5746" y="4298325"/>
            <a:ext cx="735050" cy="692775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42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  <a:t>Chemistry Overview – Primers &amp; Cleaners</a:t>
            </a:r>
            <a:endParaRPr b="0">
              <a:solidFill>
                <a:srgbClr val="092543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356" name="Google Shape;356;p42"/>
          <p:cNvSpPr txBox="1">
            <a:spLocks noGrp="1"/>
          </p:cNvSpPr>
          <p:nvPr>
            <p:ph type="body" idx="1"/>
          </p:nvPr>
        </p:nvSpPr>
        <p:spPr>
          <a:xfrm>
            <a:off x="729325" y="1945550"/>
            <a:ext cx="2433000" cy="27315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Acrylic Bonding Primer 905</a:t>
            </a:r>
            <a:endParaRPr sz="12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Red Oxide Rust Prime 912</a:t>
            </a:r>
            <a:endParaRPr sz="12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Color Prime 915</a:t>
            </a:r>
            <a:endParaRPr sz="12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EcoCleaner 925</a:t>
            </a:r>
            <a:endParaRPr sz="12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Fabric Bond 930</a:t>
            </a:r>
            <a:endParaRPr sz="12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Acrylic Clear Prime 9000</a:t>
            </a:r>
            <a:endParaRPr sz="12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7" name="Google Shape;357;p42"/>
          <p:cNvSpPr/>
          <p:nvPr/>
        </p:nvSpPr>
        <p:spPr>
          <a:xfrm>
            <a:off x="776375" y="1128750"/>
            <a:ext cx="421800" cy="114000"/>
          </a:xfrm>
          <a:prstGeom prst="rect">
            <a:avLst/>
          </a:prstGeom>
          <a:solidFill>
            <a:srgbClr val="0925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42"/>
          <p:cNvSpPr/>
          <p:nvPr/>
        </p:nvSpPr>
        <p:spPr>
          <a:xfrm>
            <a:off x="1198146" y="1128750"/>
            <a:ext cx="421800" cy="114000"/>
          </a:xfrm>
          <a:prstGeom prst="rect">
            <a:avLst/>
          </a:prstGeom>
          <a:solidFill>
            <a:srgbClr val="CF20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body" idx="2"/>
          </p:nvPr>
        </p:nvSpPr>
        <p:spPr>
          <a:xfrm>
            <a:off x="3894925" y="1945550"/>
            <a:ext cx="3302100" cy="32004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Benefits</a:t>
            </a:r>
            <a:endParaRPr sz="1000" b="1" dirty="0">
              <a:solidFill>
                <a:srgbClr val="CF202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 dirty="0">
                <a:latin typeface="Roboto"/>
                <a:ea typeface="Roboto"/>
                <a:cs typeface="Roboto"/>
                <a:sym typeface="Roboto"/>
              </a:rPr>
              <a:t>Cures and prevents rust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 dirty="0">
                <a:latin typeface="Roboto"/>
                <a:ea typeface="Roboto"/>
                <a:cs typeface="Roboto"/>
                <a:sym typeface="Roboto"/>
              </a:rPr>
              <a:t>Promotes adhesion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 dirty="0">
                <a:latin typeface="Roboto"/>
                <a:ea typeface="Roboto"/>
                <a:cs typeface="Roboto"/>
                <a:sym typeface="Roboto"/>
              </a:rPr>
              <a:t>Used to install fabric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Limitations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 dirty="0">
                <a:latin typeface="Roboto"/>
                <a:ea typeface="Roboto"/>
                <a:cs typeface="Roboto"/>
                <a:sym typeface="Roboto"/>
              </a:rPr>
              <a:t>One product does not solve all priming issues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Suitable Surfaces</a:t>
            </a:r>
            <a:endParaRPr sz="1000" b="1" dirty="0">
              <a:solidFill>
                <a:srgbClr val="CF202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 dirty="0">
                <a:latin typeface="Roboto"/>
                <a:ea typeface="Roboto"/>
                <a:cs typeface="Roboto"/>
                <a:sym typeface="Roboto"/>
              </a:rPr>
              <a:t>Metal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 dirty="0">
                <a:latin typeface="Roboto"/>
                <a:ea typeface="Roboto"/>
                <a:cs typeface="Roboto"/>
                <a:sym typeface="Roboto"/>
              </a:rPr>
              <a:t>Modified Bitumen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 dirty="0">
                <a:latin typeface="Roboto"/>
                <a:ea typeface="Roboto"/>
                <a:cs typeface="Roboto"/>
                <a:sym typeface="Roboto"/>
              </a:rPr>
              <a:t>Single-Ply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 dirty="0">
                <a:latin typeface="Roboto"/>
                <a:ea typeface="Roboto"/>
                <a:cs typeface="Roboto"/>
                <a:sym typeface="Roboto"/>
              </a:rPr>
              <a:t>Smooth BUR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 dirty="0">
                <a:latin typeface="Roboto"/>
                <a:ea typeface="Roboto"/>
                <a:cs typeface="Roboto"/>
                <a:sym typeface="Roboto"/>
              </a:rPr>
              <a:t>SPF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 dirty="0">
                <a:latin typeface="Roboto"/>
                <a:ea typeface="Roboto"/>
                <a:cs typeface="Roboto"/>
                <a:sym typeface="Roboto"/>
              </a:rPr>
              <a:t>Concrete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66425" y="0"/>
            <a:ext cx="9310426" cy="5237101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43"/>
          <p:cNvSpPr txBox="1">
            <a:spLocks noGrp="1"/>
          </p:cNvSpPr>
          <p:nvPr>
            <p:ph type="title" idx="4294967295"/>
          </p:nvPr>
        </p:nvSpPr>
        <p:spPr>
          <a:xfrm>
            <a:off x="501150" y="319225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Red Oxide Rust Prime 912</a:t>
            </a:r>
            <a:endParaRPr sz="2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66" name="Google Shape;366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65746" y="4298325"/>
            <a:ext cx="735050" cy="69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5746" y="4298325"/>
            <a:ext cx="735050" cy="692775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4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  <a:t>Chemistry Overview – Wall Coatings</a:t>
            </a:r>
            <a:endParaRPr b="0">
              <a:solidFill>
                <a:srgbClr val="092543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373" name="Google Shape;373;p44"/>
          <p:cNvSpPr txBox="1">
            <a:spLocks noGrp="1"/>
          </p:cNvSpPr>
          <p:nvPr>
            <p:ph type="body" idx="1"/>
          </p:nvPr>
        </p:nvSpPr>
        <p:spPr>
          <a:xfrm>
            <a:off x="729325" y="1945550"/>
            <a:ext cx="4453200" cy="27315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Acrylic Wall Coat 2000</a:t>
            </a:r>
            <a:endParaRPr sz="12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High-Performance Elastomeric Wall Coat 2100</a:t>
            </a:r>
            <a:endParaRPr sz="12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4" name="Google Shape;374;p44"/>
          <p:cNvSpPr/>
          <p:nvPr/>
        </p:nvSpPr>
        <p:spPr>
          <a:xfrm>
            <a:off x="776375" y="1128750"/>
            <a:ext cx="421800" cy="114000"/>
          </a:xfrm>
          <a:prstGeom prst="rect">
            <a:avLst/>
          </a:prstGeom>
          <a:solidFill>
            <a:srgbClr val="0925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44"/>
          <p:cNvSpPr/>
          <p:nvPr/>
        </p:nvSpPr>
        <p:spPr>
          <a:xfrm>
            <a:off x="1198146" y="1128750"/>
            <a:ext cx="421800" cy="114000"/>
          </a:xfrm>
          <a:prstGeom prst="rect">
            <a:avLst/>
          </a:prstGeom>
          <a:solidFill>
            <a:srgbClr val="CF20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44"/>
          <p:cNvSpPr txBox="1">
            <a:spLocks noGrp="1"/>
          </p:cNvSpPr>
          <p:nvPr>
            <p:ph type="body" idx="2"/>
          </p:nvPr>
        </p:nvSpPr>
        <p:spPr>
          <a:xfrm>
            <a:off x="4532575" y="1945550"/>
            <a:ext cx="3302100" cy="32004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Benefits</a:t>
            </a:r>
            <a:endParaRPr sz="1000" b="1">
              <a:solidFill>
                <a:srgbClr val="CF202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Easy to spray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Easy to clean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Limitations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Cold temperature 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Suitable Surfaces</a:t>
            </a:r>
            <a:endParaRPr sz="1000" b="1">
              <a:solidFill>
                <a:srgbClr val="CF202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Concrete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Cinder Block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Brick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249499" cy="520285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45"/>
          <p:cNvSpPr txBox="1">
            <a:spLocks noGrp="1"/>
          </p:cNvSpPr>
          <p:nvPr>
            <p:ph type="title" idx="4294967295"/>
          </p:nvPr>
        </p:nvSpPr>
        <p:spPr>
          <a:xfrm>
            <a:off x="338350" y="210675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Acrylic Wall Coat 2000</a:t>
            </a:r>
            <a:endParaRPr sz="2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83" name="Google Shape;383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65746" y="4298325"/>
            <a:ext cx="735050" cy="69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5746" y="4298325"/>
            <a:ext cx="735050" cy="692775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4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  <a:t>Chemistry Overview – Accessories</a:t>
            </a:r>
            <a:endParaRPr b="0">
              <a:solidFill>
                <a:srgbClr val="092543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390" name="Google Shape;390;p46"/>
          <p:cNvSpPr txBox="1">
            <a:spLocks noGrp="1"/>
          </p:cNvSpPr>
          <p:nvPr>
            <p:ph type="body" idx="1"/>
          </p:nvPr>
        </p:nvSpPr>
        <p:spPr>
          <a:xfrm>
            <a:off x="729325" y="1945550"/>
            <a:ext cx="2433000" cy="27315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Polyester Fabric</a:t>
            </a:r>
            <a:endParaRPr sz="12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Seam Tape</a:t>
            </a:r>
            <a:endParaRPr sz="12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3m Roofing Granules</a:t>
            </a:r>
            <a:endParaRPr sz="12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Walk Path Granules 1100</a:t>
            </a:r>
            <a:endParaRPr sz="12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Micro Fibers</a:t>
            </a:r>
            <a:br>
              <a:rPr lang="en" sz="1200" b="1">
                <a:latin typeface="Roboto"/>
                <a:ea typeface="Roboto"/>
                <a:cs typeface="Roboto"/>
                <a:sym typeface="Roboto"/>
              </a:rPr>
            </a:b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Chip  Brushes</a:t>
            </a:r>
            <a:endParaRPr sz="12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Caulk Guns</a:t>
            </a:r>
            <a:endParaRPr sz="12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1" name="Google Shape;391;p46"/>
          <p:cNvSpPr/>
          <p:nvPr/>
        </p:nvSpPr>
        <p:spPr>
          <a:xfrm>
            <a:off x="776375" y="1128750"/>
            <a:ext cx="421800" cy="114000"/>
          </a:xfrm>
          <a:prstGeom prst="rect">
            <a:avLst/>
          </a:prstGeom>
          <a:solidFill>
            <a:srgbClr val="0925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46"/>
          <p:cNvSpPr/>
          <p:nvPr/>
        </p:nvSpPr>
        <p:spPr>
          <a:xfrm>
            <a:off x="1198146" y="1128750"/>
            <a:ext cx="421800" cy="114000"/>
          </a:xfrm>
          <a:prstGeom prst="rect">
            <a:avLst/>
          </a:prstGeom>
          <a:solidFill>
            <a:srgbClr val="CF20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3175" y="-3648200"/>
            <a:ext cx="9217172" cy="9217172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47"/>
          <p:cNvSpPr txBox="1">
            <a:spLocks noGrp="1"/>
          </p:cNvSpPr>
          <p:nvPr>
            <p:ph type="title" idx="4294967295"/>
          </p:nvPr>
        </p:nvSpPr>
        <p:spPr>
          <a:xfrm>
            <a:off x="501150" y="4298325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Polyester Fabric</a:t>
            </a:r>
            <a:endParaRPr sz="2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99" name="Google Shape;399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65746" y="4298325"/>
            <a:ext cx="735050" cy="69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5746" y="4298325"/>
            <a:ext cx="735050" cy="692775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4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  <a:t>Chemistry Overview – Cleaning Solvents</a:t>
            </a:r>
            <a:endParaRPr b="0">
              <a:solidFill>
                <a:srgbClr val="092543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406" name="Google Shape;406;p48"/>
          <p:cNvSpPr txBox="1">
            <a:spLocks noGrp="1"/>
          </p:cNvSpPr>
          <p:nvPr>
            <p:ph type="body" idx="1"/>
          </p:nvPr>
        </p:nvSpPr>
        <p:spPr>
          <a:xfrm>
            <a:off x="729325" y="1945550"/>
            <a:ext cx="2433000" cy="27315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Rule 66 Mineral Spirits</a:t>
            </a:r>
            <a:endParaRPr sz="12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Xylene</a:t>
            </a:r>
            <a:endParaRPr sz="12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7" name="Google Shape;407;p48"/>
          <p:cNvSpPr/>
          <p:nvPr/>
        </p:nvSpPr>
        <p:spPr>
          <a:xfrm>
            <a:off x="776375" y="1128750"/>
            <a:ext cx="421800" cy="114000"/>
          </a:xfrm>
          <a:prstGeom prst="rect">
            <a:avLst/>
          </a:prstGeom>
          <a:solidFill>
            <a:srgbClr val="0925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48"/>
          <p:cNvSpPr/>
          <p:nvPr/>
        </p:nvSpPr>
        <p:spPr>
          <a:xfrm>
            <a:off x="1198146" y="1128750"/>
            <a:ext cx="421800" cy="114000"/>
          </a:xfrm>
          <a:prstGeom prst="rect">
            <a:avLst/>
          </a:prstGeom>
          <a:solidFill>
            <a:srgbClr val="CF20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49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  <a:t>Product Cross</a:t>
            </a:r>
            <a:endParaRPr b="0">
              <a:solidFill>
                <a:srgbClr val="092543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  <a:t>Reference Chart</a:t>
            </a:r>
            <a:endParaRPr b="0">
              <a:solidFill>
                <a:srgbClr val="092543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414" name="Google Shape;414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5746" y="4298325"/>
            <a:ext cx="735050" cy="692775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49"/>
          <p:cNvSpPr/>
          <p:nvPr/>
        </p:nvSpPr>
        <p:spPr>
          <a:xfrm>
            <a:off x="776375" y="1128750"/>
            <a:ext cx="421800" cy="114000"/>
          </a:xfrm>
          <a:prstGeom prst="rect">
            <a:avLst/>
          </a:prstGeom>
          <a:solidFill>
            <a:srgbClr val="0925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49"/>
          <p:cNvSpPr/>
          <p:nvPr/>
        </p:nvSpPr>
        <p:spPr>
          <a:xfrm>
            <a:off x="1198146" y="1128750"/>
            <a:ext cx="421800" cy="114000"/>
          </a:xfrm>
          <a:prstGeom prst="rect">
            <a:avLst/>
          </a:prstGeom>
          <a:solidFill>
            <a:srgbClr val="CF20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49"/>
          <p:cNvSpPr/>
          <p:nvPr/>
        </p:nvSpPr>
        <p:spPr>
          <a:xfrm>
            <a:off x="776375" y="2802750"/>
            <a:ext cx="1638900" cy="297000"/>
          </a:xfrm>
          <a:prstGeom prst="rect">
            <a:avLst/>
          </a:prstGeom>
          <a:solidFill>
            <a:srgbClr val="CF20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49"/>
          <p:cNvSpPr txBox="1">
            <a:spLocks noGrp="1"/>
          </p:cNvSpPr>
          <p:nvPr>
            <p:ph type="body" idx="2"/>
          </p:nvPr>
        </p:nvSpPr>
        <p:spPr>
          <a:xfrm>
            <a:off x="886225" y="2783550"/>
            <a:ext cx="2329200" cy="335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000" b="1" u="sng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Product Cross Ref Chart</a:t>
            </a:r>
            <a:endParaRPr sz="10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19" name="Google Shape;419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319999">
            <a:off x="5351161" y="1062877"/>
            <a:ext cx="2765429" cy="358079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20" name="Google Shape;420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60000">
            <a:off x="5223660" y="835086"/>
            <a:ext cx="2785437" cy="360228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21" name="Google Shape;421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3">
            <a:off x="4748348" y="764485"/>
            <a:ext cx="2785419" cy="361453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543"/>
        </a:solid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50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0">
                <a:latin typeface="Roboto Black"/>
                <a:ea typeface="Roboto Black"/>
                <a:cs typeface="Roboto Black"/>
                <a:sym typeface="Roboto Black"/>
              </a:rPr>
              <a:t>For more information, visit our website: www.americanweatherstar.com</a:t>
            </a:r>
            <a:endParaRPr sz="2400" b="0"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427" name="Google Shape;427;p50"/>
          <p:cNvSpPr/>
          <p:nvPr/>
        </p:nvSpPr>
        <p:spPr>
          <a:xfrm>
            <a:off x="789475" y="1128750"/>
            <a:ext cx="435300" cy="11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50"/>
          <p:cNvSpPr/>
          <p:nvPr/>
        </p:nvSpPr>
        <p:spPr>
          <a:xfrm>
            <a:off x="1224975" y="1128750"/>
            <a:ext cx="435300" cy="114000"/>
          </a:xfrm>
          <a:prstGeom prst="rect">
            <a:avLst/>
          </a:prstGeom>
          <a:solidFill>
            <a:srgbClr val="CF20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9" name="Google Shape;42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025" y="3314175"/>
            <a:ext cx="2584453" cy="1997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  <a:t>Industry Terms </a:t>
            </a:r>
            <a:endParaRPr b="0">
              <a:solidFill>
                <a:srgbClr val="092543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12" name="Google Shape;112;p16"/>
          <p:cNvSpPr txBox="1">
            <a:spLocks noGrp="1"/>
          </p:cNvSpPr>
          <p:nvPr>
            <p:ph type="body" idx="1"/>
          </p:nvPr>
        </p:nvSpPr>
        <p:spPr>
          <a:xfrm>
            <a:off x="729325" y="1945538"/>
            <a:ext cx="2431500" cy="22611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Viscosity</a:t>
            </a:r>
            <a:endParaRPr sz="1200" b="1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Spray-Grade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Brush-Grade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Butter-Grade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Flashing-Grade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3" name="Google Shape;113;p16"/>
          <p:cNvSpPr txBox="1">
            <a:spLocks noGrp="1"/>
          </p:cNvSpPr>
          <p:nvPr>
            <p:ph type="body" idx="2"/>
          </p:nvPr>
        </p:nvSpPr>
        <p:spPr>
          <a:xfrm>
            <a:off x="2781275" y="1945552"/>
            <a:ext cx="2431500" cy="25881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Data Sheet Terminology</a:t>
            </a:r>
            <a:endParaRPr sz="1200" b="1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rgbClr val="CF202A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Solids by Volume</a:t>
            </a:r>
            <a:endParaRPr sz="1000">
              <a:solidFill>
                <a:srgbClr val="CF202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rgbClr val="CF202A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Elongation</a:t>
            </a:r>
            <a:endParaRPr sz="1000">
              <a:solidFill>
                <a:srgbClr val="CF202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rgbClr val="CF202A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Tensile Strength</a:t>
            </a:r>
            <a:endParaRPr sz="1000">
              <a:solidFill>
                <a:srgbClr val="CF202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Cure Time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Dry Time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Emissivity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Flash Point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Permeance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Reflectivity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Solids by Weight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VOCs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Water Absorption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4" name="Google Shape;114;p16"/>
          <p:cNvSpPr/>
          <p:nvPr/>
        </p:nvSpPr>
        <p:spPr>
          <a:xfrm>
            <a:off x="776375" y="1128750"/>
            <a:ext cx="421800" cy="114000"/>
          </a:xfrm>
          <a:prstGeom prst="rect">
            <a:avLst/>
          </a:prstGeom>
          <a:solidFill>
            <a:srgbClr val="0925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6"/>
          <p:cNvSpPr/>
          <p:nvPr/>
        </p:nvSpPr>
        <p:spPr>
          <a:xfrm>
            <a:off x="1198146" y="1128750"/>
            <a:ext cx="421800" cy="114000"/>
          </a:xfrm>
          <a:prstGeom prst="rect">
            <a:avLst/>
          </a:prstGeom>
          <a:solidFill>
            <a:srgbClr val="CF20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6" name="Google Shape;11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5746" y="4298325"/>
            <a:ext cx="735050" cy="69277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6"/>
          <p:cNvSpPr txBox="1">
            <a:spLocks noGrp="1"/>
          </p:cNvSpPr>
          <p:nvPr>
            <p:ph type="body" idx="2"/>
          </p:nvPr>
        </p:nvSpPr>
        <p:spPr>
          <a:xfrm>
            <a:off x="5212775" y="1945551"/>
            <a:ext cx="2431500" cy="25209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Other Critical Terms</a:t>
            </a:r>
            <a:endParaRPr sz="1200" b="1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rgbClr val="CF202A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Mil</a:t>
            </a:r>
            <a:endParaRPr sz="1000">
              <a:solidFill>
                <a:srgbClr val="CF202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rgbClr val="CF202A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Wet Mil Thickness</a:t>
            </a:r>
            <a:endParaRPr sz="1000">
              <a:solidFill>
                <a:srgbClr val="CF202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rgbClr val="CF202A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Wet Mil Gauge</a:t>
            </a:r>
            <a:endParaRPr sz="1000">
              <a:solidFill>
                <a:srgbClr val="CF202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rgbClr val="CF202A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Dry Film Thickness (DFT)</a:t>
            </a:r>
            <a:endParaRPr sz="1000">
              <a:solidFill>
                <a:srgbClr val="CF202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rgbClr val="CF202A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rgbClr val="CF202A"/>
                </a:solidFill>
                <a:latin typeface="Roboto"/>
                <a:ea typeface="Roboto"/>
                <a:cs typeface="Roboto"/>
                <a:sym typeface="Roboto"/>
              </a:rPr>
              <a:t>Field Adhesion Test</a:t>
            </a:r>
            <a:endParaRPr sz="1000">
              <a:solidFill>
                <a:srgbClr val="CF202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Batch Retain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Detail Drawing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Fluid-Applied SYstem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Stretch Factor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Waste Factor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543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>
                <a:latin typeface="Roboto Black"/>
                <a:ea typeface="Roboto Black"/>
                <a:cs typeface="Roboto Black"/>
                <a:sym typeface="Roboto Black"/>
              </a:rPr>
              <a:t>Calculating Dry Film </a:t>
            </a:r>
            <a:endParaRPr b="0"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24" name="Google Shape;124;p17"/>
          <p:cNvSpPr/>
          <p:nvPr/>
        </p:nvSpPr>
        <p:spPr>
          <a:xfrm>
            <a:off x="789475" y="1128750"/>
            <a:ext cx="435300" cy="11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7"/>
          <p:cNvSpPr/>
          <p:nvPr/>
        </p:nvSpPr>
        <p:spPr>
          <a:xfrm>
            <a:off x="1224975" y="1128750"/>
            <a:ext cx="435300" cy="114000"/>
          </a:xfrm>
          <a:prstGeom prst="rect">
            <a:avLst/>
          </a:prstGeom>
          <a:solidFill>
            <a:srgbClr val="CF20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5746" y="4298325"/>
            <a:ext cx="735050" cy="69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  <a:t>Calculating Dry Film Thickness (DFT)</a:t>
            </a:r>
            <a:endParaRPr b="0">
              <a:solidFill>
                <a:srgbClr val="092543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32" name="Google Shape;132;p18"/>
          <p:cNvSpPr txBox="1">
            <a:spLocks noGrp="1"/>
          </p:cNvSpPr>
          <p:nvPr>
            <p:ph type="body" idx="1"/>
          </p:nvPr>
        </p:nvSpPr>
        <p:spPr>
          <a:xfrm>
            <a:off x="729325" y="1869350"/>
            <a:ext cx="75363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1 gallon per 100 sq ft of any coating or primer = 16 wet mils</a:t>
            </a:r>
            <a:br>
              <a:rPr lang="en" sz="1200" b="1">
                <a:latin typeface="Roboto"/>
                <a:ea typeface="Roboto"/>
                <a:cs typeface="Roboto"/>
                <a:sym typeface="Roboto"/>
              </a:rPr>
            </a:br>
            <a:r>
              <a:rPr lang="en" sz="1200" b="1">
                <a:latin typeface="Roboto"/>
                <a:ea typeface="Roboto"/>
                <a:cs typeface="Roboto"/>
                <a:sym typeface="Roboto"/>
              </a:rPr>
              <a:t>What’s left over after the liquid evaporates are the solids that make up the DFT.</a:t>
            </a:r>
            <a:endParaRPr sz="12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3" name="Google Shape;133;p18"/>
          <p:cNvSpPr/>
          <p:nvPr/>
        </p:nvSpPr>
        <p:spPr>
          <a:xfrm>
            <a:off x="776375" y="1128750"/>
            <a:ext cx="421800" cy="114000"/>
          </a:xfrm>
          <a:prstGeom prst="rect">
            <a:avLst/>
          </a:prstGeom>
          <a:solidFill>
            <a:srgbClr val="0925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18"/>
          <p:cNvSpPr/>
          <p:nvPr/>
        </p:nvSpPr>
        <p:spPr>
          <a:xfrm>
            <a:off x="1198146" y="1128750"/>
            <a:ext cx="421800" cy="114000"/>
          </a:xfrm>
          <a:prstGeom prst="rect">
            <a:avLst/>
          </a:prstGeom>
          <a:solidFill>
            <a:srgbClr val="CF20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5" name="Google Shape;13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5746" y="4298325"/>
            <a:ext cx="735050" cy="692775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8"/>
          <p:cNvSpPr/>
          <p:nvPr/>
        </p:nvSpPr>
        <p:spPr>
          <a:xfrm>
            <a:off x="2149875" y="2664600"/>
            <a:ext cx="1092600" cy="1092600"/>
          </a:xfrm>
          <a:prstGeom prst="rect">
            <a:avLst/>
          </a:prstGeom>
          <a:solidFill>
            <a:srgbClr val="CF20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8"/>
          <p:cNvSpPr/>
          <p:nvPr/>
        </p:nvSpPr>
        <p:spPr>
          <a:xfrm>
            <a:off x="3955675" y="2664600"/>
            <a:ext cx="1092600" cy="1092600"/>
          </a:xfrm>
          <a:prstGeom prst="rect">
            <a:avLst/>
          </a:prstGeom>
          <a:solidFill>
            <a:srgbClr val="CF20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8"/>
          <p:cNvSpPr/>
          <p:nvPr/>
        </p:nvSpPr>
        <p:spPr>
          <a:xfrm>
            <a:off x="5761475" y="2664600"/>
            <a:ext cx="1092600" cy="1092600"/>
          </a:xfrm>
          <a:prstGeom prst="rect">
            <a:avLst/>
          </a:prstGeom>
          <a:solidFill>
            <a:srgbClr val="CF20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8"/>
          <p:cNvSpPr txBox="1">
            <a:spLocks noGrp="1"/>
          </p:cNvSpPr>
          <p:nvPr>
            <p:ph type="title"/>
          </p:nvPr>
        </p:nvSpPr>
        <p:spPr>
          <a:xfrm>
            <a:off x="3440975" y="2943300"/>
            <a:ext cx="3162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  <a:t>x</a:t>
            </a:r>
            <a:endParaRPr b="0">
              <a:solidFill>
                <a:srgbClr val="092543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40" name="Google Shape;140;p18"/>
          <p:cNvSpPr txBox="1">
            <a:spLocks noGrp="1"/>
          </p:cNvSpPr>
          <p:nvPr>
            <p:ph type="title"/>
          </p:nvPr>
        </p:nvSpPr>
        <p:spPr>
          <a:xfrm>
            <a:off x="5208425" y="2943300"/>
            <a:ext cx="3162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  <a:t>=</a:t>
            </a:r>
            <a:endParaRPr b="0">
              <a:solidFill>
                <a:srgbClr val="092543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41" name="Google Shape;141;p18"/>
          <p:cNvSpPr txBox="1">
            <a:spLocks noGrp="1"/>
          </p:cNvSpPr>
          <p:nvPr>
            <p:ph type="title"/>
          </p:nvPr>
        </p:nvSpPr>
        <p:spPr>
          <a:xfrm>
            <a:off x="2427825" y="2872350"/>
            <a:ext cx="5367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W</a:t>
            </a:r>
            <a:endParaRPr sz="3200" b="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42" name="Google Shape;142;p18"/>
          <p:cNvSpPr txBox="1">
            <a:spLocks noGrp="1"/>
          </p:cNvSpPr>
          <p:nvPr>
            <p:ph type="title"/>
          </p:nvPr>
        </p:nvSpPr>
        <p:spPr>
          <a:xfrm>
            <a:off x="4233625" y="2872350"/>
            <a:ext cx="5367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V</a:t>
            </a:r>
            <a:endParaRPr sz="3200" b="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43" name="Google Shape;143;p18"/>
          <p:cNvSpPr txBox="1">
            <a:spLocks noGrp="1"/>
          </p:cNvSpPr>
          <p:nvPr>
            <p:ph type="title"/>
          </p:nvPr>
        </p:nvSpPr>
        <p:spPr>
          <a:xfrm>
            <a:off x="6087350" y="2872350"/>
            <a:ext cx="5367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D</a:t>
            </a:r>
            <a:endParaRPr sz="3200" b="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44" name="Google Shape;144;p18"/>
          <p:cNvSpPr txBox="1">
            <a:spLocks noGrp="1"/>
          </p:cNvSpPr>
          <p:nvPr>
            <p:ph type="body" idx="1"/>
          </p:nvPr>
        </p:nvSpPr>
        <p:spPr>
          <a:xfrm>
            <a:off x="2149875" y="3841450"/>
            <a:ext cx="1205635" cy="351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000" b="1" dirty="0">
                <a:latin typeface="Roboto"/>
                <a:ea typeface="Roboto"/>
                <a:cs typeface="Roboto"/>
                <a:sym typeface="Roboto"/>
              </a:rPr>
              <a:t>Wet Mil Thickness</a:t>
            </a:r>
            <a:endParaRPr sz="1000" b="1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5" name="Google Shape;145;p18"/>
          <p:cNvSpPr txBox="1">
            <a:spLocks noGrp="1"/>
          </p:cNvSpPr>
          <p:nvPr>
            <p:ph type="body" idx="1"/>
          </p:nvPr>
        </p:nvSpPr>
        <p:spPr>
          <a:xfrm>
            <a:off x="3994025" y="3827271"/>
            <a:ext cx="1092600" cy="351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 fontScale="25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000" b="1" dirty="0">
                <a:latin typeface="Roboto"/>
                <a:ea typeface="Roboto"/>
                <a:cs typeface="Roboto"/>
                <a:sym typeface="Roboto"/>
              </a:rPr>
              <a:t>Volume by Solids</a:t>
            </a:r>
            <a:endParaRPr sz="1000" b="1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6" name="Google Shape;146;p18"/>
          <p:cNvSpPr txBox="1">
            <a:spLocks noGrp="1"/>
          </p:cNvSpPr>
          <p:nvPr>
            <p:ph type="body" idx="1"/>
          </p:nvPr>
        </p:nvSpPr>
        <p:spPr>
          <a:xfrm>
            <a:off x="5717300" y="3827275"/>
            <a:ext cx="1276800" cy="351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SzPts val="935"/>
              <a:buNone/>
            </a:pPr>
            <a:r>
              <a:rPr lang="en" sz="1000" b="1">
                <a:latin typeface="Roboto"/>
                <a:ea typeface="Roboto"/>
                <a:cs typeface="Roboto"/>
                <a:sym typeface="Roboto"/>
              </a:rPr>
              <a:t>Dry Film Thickness</a:t>
            </a:r>
            <a:endParaRPr sz="1000" b="1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543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9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>
                <a:latin typeface="Roboto Black"/>
                <a:ea typeface="Roboto Black"/>
                <a:cs typeface="Roboto Black"/>
                <a:sym typeface="Roboto Black"/>
              </a:rPr>
              <a:t>Adhesion Test Patch</a:t>
            </a:r>
            <a:endParaRPr b="0"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52" name="Google Shape;152;p19"/>
          <p:cNvSpPr/>
          <p:nvPr/>
        </p:nvSpPr>
        <p:spPr>
          <a:xfrm>
            <a:off x="789475" y="1128750"/>
            <a:ext cx="435300" cy="11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9"/>
          <p:cNvSpPr/>
          <p:nvPr/>
        </p:nvSpPr>
        <p:spPr>
          <a:xfrm>
            <a:off x="1224975" y="1128750"/>
            <a:ext cx="435300" cy="114000"/>
          </a:xfrm>
          <a:prstGeom prst="rect">
            <a:avLst/>
          </a:prstGeom>
          <a:solidFill>
            <a:srgbClr val="CF20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4" name="Google Shape;15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5746" y="4298325"/>
            <a:ext cx="735050" cy="69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0"/>
          <p:cNvSpPr/>
          <p:nvPr/>
        </p:nvSpPr>
        <p:spPr>
          <a:xfrm>
            <a:off x="718875" y="4437800"/>
            <a:ext cx="1140600" cy="297000"/>
          </a:xfrm>
          <a:prstGeom prst="rect">
            <a:avLst/>
          </a:prstGeom>
          <a:solidFill>
            <a:srgbClr val="CF20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0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>
                <a:solidFill>
                  <a:srgbClr val="092543"/>
                </a:solidFill>
                <a:latin typeface="Roboto Black"/>
                <a:ea typeface="Roboto Black"/>
                <a:cs typeface="Roboto Black"/>
                <a:sym typeface="Roboto Black"/>
              </a:rPr>
              <a:t>Adhesion Test Patch</a:t>
            </a:r>
            <a:endParaRPr b="0">
              <a:solidFill>
                <a:srgbClr val="092543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61" name="Google Shape;161;p20"/>
          <p:cNvSpPr/>
          <p:nvPr/>
        </p:nvSpPr>
        <p:spPr>
          <a:xfrm>
            <a:off x="776375" y="1128750"/>
            <a:ext cx="421800" cy="114000"/>
          </a:xfrm>
          <a:prstGeom prst="rect">
            <a:avLst/>
          </a:prstGeom>
          <a:solidFill>
            <a:srgbClr val="0925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0"/>
          <p:cNvSpPr/>
          <p:nvPr/>
        </p:nvSpPr>
        <p:spPr>
          <a:xfrm>
            <a:off x="1198146" y="1128750"/>
            <a:ext cx="421800" cy="114000"/>
          </a:xfrm>
          <a:prstGeom prst="rect">
            <a:avLst/>
          </a:prstGeom>
          <a:solidFill>
            <a:srgbClr val="CF20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3" name="Google Shape;16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5746" y="4298325"/>
            <a:ext cx="735050" cy="692775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0"/>
          <p:cNvSpPr txBox="1">
            <a:spLocks noGrp="1"/>
          </p:cNvSpPr>
          <p:nvPr>
            <p:ph type="body" idx="1"/>
          </p:nvPr>
        </p:nvSpPr>
        <p:spPr>
          <a:xfrm>
            <a:off x="928775" y="4399475"/>
            <a:ext cx="2329200" cy="335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 fontScale="2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000" b="1" u="sng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Instructions</a:t>
            </a:r>
            <a:endParaRPr sz="10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5" name="Google Shape;16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04173" y="2053725"/>
            <a:ext cx="3935650" cy="206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543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1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>
                <a:latin typeface="Roboto Black"/>
                <a:ea typeface="Roboto Black"/>
                <a:cs typeface="Roboto Black"/>
                <a:sym typeface="Roboto Black"/>
              </a:rPr>
              <a:t>Product Chemistry Overview</a:t>
            </a:r>
            <a:endParaRPr b="0"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71" name="Google Shape;171;p21"/>
          <p:cNvSpPr/>
          <p:nvPr/>
        </p:nvSpPr>
        <p:spPr>
          <a:xfrm>
            <a:off x="789475" y="1128750"/>
            <a:ext cx="435300" cy="11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21"/>
          <p:cNvSpPr/>
          <p:nvPr/>
        </p:nvSpPr>
        <p:spPr>
          <a:xfrm>
            <a:off x="1224975" y="1128750"/>
            <a:ext cx="435300" cy="114000"/>
          </a:xfrm>
          <a:prstGeom prst="rect">
            <a:avLst/>
          </a:prstGeom>
          <a:solidFill>
            <a:srgbClr val="CF20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3" name="Google Shape;17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5746" y="4298325"/>
            <a:ext cx="735050" cy="69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768</Words>
  <Application>Microsoft Macintosh PowerPoint</Application>
  <PresentationFormat>On-screen Show (16:9)</PresentationFormat>
  <Paragraphs>265</Paragraphs>
  <Slides>38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Raleway</vt:lpstr>
      <vt:lpstr>Lato</vt:lpstr>
      <vt:lpstr>Roboto</vt:lpstr>
      <vt:lpstr>Roboto Black</vt:lpstr>
      <vt:lpstr>Arial</vt:lpstr>
      <vt:lpstr>Streamline</vt:lpstr>
      <vt:lpstr>LUNCH &amp; LEARN</vt:lpstr>
      <vt:lpstr>Presentation Outline</vt:lpstr>
      <vt:lpstr>Industry Terms</vt:lpstr>
      <vt:lpstr>Industry Terms </vt:lpstr>
      <vt:lpstr>Calculating Dry Film </vt:lpstr>
      <vt:lpstr>Calculating Dry Film Thickness (DFT)</vt:lpstr>
      <vt:lpstr>Adhesion Test Patch</vt:lpstr>
      <vt:lpstr>Adhesion Test Patch</vt:lpstr>
      <vt:lpstr>Product Chemistry Overview</vt:lpstr>
      <vt:lpstr>Product Chemistry Overview </vt:lpstr>
      <vt:lpstr>Chemistry Overview – Asphalt Emulsions</vt:lpstr>
      <vt:lpstr>Asphalt Emulsions</vt:lpstr>
      <vt:lpstr>Chemistry Overview – Aluminum</vt:lpstr>
      <vt:lpstr>Aluminum</vt:lpstr>
      <vt:lpstr>Chemistry Overview – Acrylic</vt:lpstr>
      <vt:lpstr>Acrylic 211</vt:lpstr>
      <vt:lpstr>High Tensile Acrylic 211</vt:lpstr>
      <vt:lpstr>High-Build Acrylic 212</vt:lpstr>
      <vt:lpstr>High-Gloss Acrylic 215</vt:lpstr>
      <vt:lpstr>Potential  Acrylic Issues</vt:lpstr>
      <vt:lpstr>Chemistry Overview – Butyls</vt:lpstr>
      <vt:lpstr>“This is a super-important quote”</vt:lpstr>
      <vt:lpstr>Chemistry Overview – Silicone</vt:lpstr>
      <vt:lpstr>Silicone 410</vt:lpstr>
      <vt:lpstr>Silicone Walk Path 415</vt:lpstr>
      <vt:lpstr>Chemistry Overview – Urethane</vt:lpstr>
      <vt:lpstr>Aromatic Urethane 520</vt:lpstr>
      <vt:lpstr>Chemistry Overview – Terminator 622</vt:lpstr>
      <vt:lpstr>Terminator 622</vt:lpstr>
      <vt:lpstr>Chemistry Overview – Primers &amp; Cleaners</vt:lpstr>
      <vt:lpstr>Red Oxide Rust Prime 912</vt:lpstr>
      <vt:lpstr>Chemistry Overview – Wall Coatings</vt:lpstr>
      <vt:lpstr>Acrylic Wall Coat 2000</vt:lpstr>
      <vt:lpstr>Chemistry Overview – Accessories</vt:lpstr>
      <vt:lpstr>Polyester Fabric</vt:lpstr>
      <vt:lpstr>Chemistry Overview – Cleaning Solvents</vt:lpstr>
      <vt:lpstr>Product Cross Reference Chart</vt:lpstr>
      <vt:lpstr>For more information, visit our website: www.americanweatherstar.com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LUNCH &amp; LEARN</dc:title>
  <cp:lastModifiedBy>Kamrey Marchand</cp:lastModifiedBy>
  <cp:revision>3</cp:revision>
  <dcterms:modified xsi:type="dcterms:W3CDTF">2023-04-21T14:54:16Z</dcterms:modified>
</cp:coreProperties>
</file>