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0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59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5143500" type="screen16x9"/>
  <p:notesSz cx="6858000" cy="9144000"/>
  <p:embeddedFontLst>
    <p:embeddedFont>
      <p:font typeface="Lato" panose="020F0502020204030203" pitchFamily="34" charset="0"/>
      <p:regular r:id="rId31"/>
      <p:bold r:id="rId32"/>
      <p:italic r:id="rId33"/>
      <p:boldItalic r:id="rId34"/>
    </p:embeddedFont>
    <p:embeddedFont>
      <p:font typeface="Raleway" pitchFamily="2" charset="77"/>
      <p:regular r:id="rId35"/>
      <p:bold r:id="rId36"/>
      <p:italic r:id="rId37"/>
      <p:boldItalic r:id="rId38"/>
    </p:embeddedFont>
    <p:embeddedFont>
      <p:font typeface="Roboto" panose="02000000000000000000" pitchFamily="2" charset="0"/>
      <p:regular r:id="rId39"/>
      <p:bold r:id="rId40"/>
      <p:italic r:id="rId41"/>
      <p:boldItalic r:id="rId42"/>
    </p:embeddedFont>
    <p:embeddedFont>
      <p:font typeface="Roboto Black" panose="020F0502020204030204" pitchFamily="34" charset="0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9900786-12F1-437C-ADDF-91FDFD00F24B}">
  <a:tblStyle styleId="{99900786-12F1-437C-ADDF-91FDFD00F24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58"/>
    <p:restoredTop sz="94694"/>
  </p:normalViewPr>
  <p:slideViewPr>
    <p:cSldViewPr snapToGrid="0">
      <p:cViewPr varScale="1">
        <p:scale>
          <a:sx n="161" d="100"/>
          <a:sy n="161" d="100"/>
        </p:scale>
        <p:origin x="1096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55639835c6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155639835c6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55639835c6_1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55639835c6_1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55639835c6_1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55639835c6_1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55639835c6_1_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55639835c6_1_3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55639835c6_1_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55639835c6_1_3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55639835c6_1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155639835c6_1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55639835c6_1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55639835c6_1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55639835c6_1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55639835c6_1_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55639835c6_1_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155639835c6_1_4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55639835c6_1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155639835c6_1_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55639835c6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55639835c6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55639835c6_1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155639835c6_1_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55639835c6_1_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155639835c6_1_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55639835c6_1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55639835c6_1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55639835c6_1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155639835c6_1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155639835c6_1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155639835c6_1_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55639835c6_1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155639835c6_1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155639835c6_1_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155639835c6_1_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155639835c6_1_5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155639835c6_1_5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55639835c6_1_5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155639835c6_1_5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55639835c6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55639835c6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55639835c6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55639835c6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55639835c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55639835c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55639835c6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55639835c6_1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55639835c6_1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55639835c6_1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55639835c6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55639835c6_1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55639835c6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55639835c6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11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mericanweatherstar.com/marketing-tools/testimonials/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americanweatherstar.com/system-boards-for-project-presentation/" TargetMode="External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jpg"/><Relationship Id="rId4" Type="http://schemas.openxmlformats.org/officeDocument/2006/relationships/hyperlink" Target="http://www.youtube.com/watch?v=YM-kB2yPVn4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americanweatherstar.com/system-boards-for-project-presentation/" TargetMode="Externa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americanweatherstar.com/marketing/quick-specs/" TargetMode="Externa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americanweatherstar.com/marketing/download-case-studies/" TargetMode="External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www.americanweatherstar.com/make-a-good-first-impression-with-project-previews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jpg"/><Relationship Id="rId4" Type="http://schemas.openxmlformats.org/officeDocument/2006/relationships/hyperlink" Target="https://www.americanweatherstar.com/marketing/quick-specs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hyperlink" Target="https://www.americanweatherstar.com/facility-managers/stargard-warranty-program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www.americanweatherstar.com/systems/met-a-gard-roof-restoration-system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www.americanweatherstar.com/systems/met-a-gard-plus-roof-restoration-syste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www.americanweatherstar.com/systems/met-a-gard-plus-roof-restoration-system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/>
          <p:nvPr/>
        </p:nvSpPr>
        <p:spPr>
          <a:xfrm>
            <a:off x="729450" y="3016950"/>
            <a:ext cx="7688100" cy="16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LUNCH &amp; LEARN</a:t>
            </a:r>
            <a:endParaRPr sz="4200">
              <a:solidFill>
                <a:srgbClr val="092543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87" name="Google Shape;87;p13"/>
          <p:cNvSpPr txBox="1"/>
          <p:nvPr/>
        </p:nvSpPr>
        <p:spPr>
          <a:xfrm>
            <a:off x="729627" y="3597075"/>
            <a:ext cx="7688100" cy="5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 dirty="0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Metal Roof Restoration</a:t>
            </a:r>
            <a:endParaRPr sz="2400" dirty="0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8" name="Google Shape;8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4425" y="4207775"/>
            <a:ext cx="2109951" cy="60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2"/>
          <p:cNvSpPr/>
          <p:nvPr/>
        </p:nvSpPr>
        <p:spPr>
          <a:xfrm>
            <a:off x="776375" y="1128750"/>
            <a:ext cx="421800" cy="114000"/>
          </a:xfrm>
          <a:prstGeom prst="rect">
            <a:avLst/>
          </a:prstGeom>
          <a:solidFill>
            <a:srgbClr val="0925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2"/>
          <p:cNvSpPr/>
          <p:nvPr/>
        </p:nvSpPr>
        <p:spPr>
          <a:xfrm>
            <a:off x="1198146" y="1128750"/>
            <a:ext cx="421800" cy="114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9" name="Google Shape;18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2"/>
          <p:cNvSpPr txBox="1"/>
          <p:nvPr/>
        </p:nvSpPr>
        <p:spPr>
          <a:xfrm>
            <a:off x="729450" y="12427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Met-A-Gard (10-Year System)</a:t>
            </a:r>
            <a:endParaRPr sz="2600">
              <a:solidFill>
                <a:srgbClr val="092543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graphicFrame>
        <p:nvGraphicFramePr>
          <p:cNvPr id="191" name="Google Shape;191;p22"/>
          <p:cNvGraphicFramePr/>
          <p:nvPr/>
        </p:nvGraphicFramePr>
        <p:xfrm>
          <a:off x="776375" y="1720120"/>
          <a:ext cx="7377425" cy="3367650"/>
        </p:xfrm>
        <a:graphic>
          <a:graphicData uri="http://schemas.openxmlformats.org/drawingml/2006/table">
            <a:tbl>
              <a:tblPr>
                <a:noFill/>
                <a:tableStyleId>{99900786-12F1-437C-ADDF-91FDFD00F24B}</a:tableStyleId>
              </a:tblPr>
              <a:tblGrid>
                <a:gridCol w="1281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1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6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6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14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 b="1">
                          <a:solidFill>
                            <a:srgbClr val="FFFFFF"/>
                          </a:solidFill>
                          <a:highlight>
                            <a:srgbClr val="092543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APPLICATION STEP</a:t>
                      </a:r>
                      <a:endParaRPr sz="500" b="1">
                        <a:solidFill>
                          <a:srgbClr val="FFFFFF"/>
                        </a:solidFill>
                        <a:highlight>
                          <a:srgbClr val="092543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9254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9254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925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925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9254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 b="1">
                          <a:solidFill>
                            <a:srgbClr val="FFFFFF"/>
                          </a:solidFill>
                          <a:highlight>
                            <a:srgbClr val="092543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PRODUCT</a:t>
                      </a:r>
                      <a:endParaRPr sz="500" b="1">
                        <a:solidFill>
                          <a:srgbClr val="FFFFFF"/>
                        </a:solidFill>
                        <a:highlight>
                          <a:srgbClr val="092543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9254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9254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925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925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9254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 b="1">
                          <a:solidFill>
                            <a:srgbClr val="FFFFFF"/>
                          </a:solidFill>
                          <a:highlight>
                            <a:srgbClr val="092543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COVERAGE RATE-REQUIRED DFT</a:t>
                      </a:r>
                      <a:endParaRPr sz="500">
                        <a:solidFill>
                          <a:srgbClr val="092543"/>
                        </a:solidFill>
                        <a:highlight>
                          <a:srgbClr val="092543"/>
                        </a:highlight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9254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9254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925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925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9254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 b="1" dirty="0">
                          <a:solidFill>
                            <a:srgbClr val="FFFFFF"/>
                          </a:solidFill>
                          <a:highlight>
                            <a:srgbClr val="092543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QUANTITY REQUIRED</a:t>
                      </a:r>
                      <a:endParaRPr sz="500" dirty="0">
                        <a:solidFill>
                          <a:srgbClr val="092543"/>
                        </a:solidFill>
                        <a:highlight>
                          <a:srgbClr val="092543"/>
                        </a:highlight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9254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9254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925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925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9254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 b="1">
                          <a:solidFill>
                            <a:srgbClr val="FFFFFF"/>
                          </a:solidFill>
                          <a:highlight>
                            <a:srgbClr val="092543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APPROX MATERIAL COST</a:t>
                      </a:r>
                      <a:endParaRPr sz="500">
                        <a:solidFill>
                          <a:srgbClr val="092543"/>
                        </a:solidFill>
                        <a:highlight>
                          <a:srgbClr val="092543"/>
                        </a:highlight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9254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9254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925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925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925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 b="1">
                          <a:solidFill>
                            <a:srgbClr val="0925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PRESSURE WASH</a:t>
                      </a:r>
                      <a:endParaRPr sz="500" b="1">
                        <a:solidFill>
                          <a:srgbClr val="0925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rgbClr val="0925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>
                          <a:solidFill>
                            <a:srgbClr val="0925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EcoCleaner 925</a:t>
                      </a:r>
                      <a:endParaRPr sz="500">
                        <a:solidFill>
                          <a:srgbClr val="0925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rgbClr val="0925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>
                          <a:solidFill>
                            <a:srgbClr val="0925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150 square feet per gallon</a:t>
                      </a:r>
                      <a:endParaRPr sz="500">
                        <a:solidFill>
                          <a:srgbClr val="092543"/>
                        </a:solidFill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rgbClr val="0925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>
                          <a:solidFill>
                            <a:srgbClr val="092543"/>
                          </a:solidFill>
                        </a:rPr>
                        <a:t>50 gallon (dilute 4:1)</a:t>
                      </a:r>
                      <a:endParaRPr sz="500">
                        <a:solidFill>
                          <a:srgbClr val="092543"/>
                        </a:solidFill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rgbClr val="0925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>
                          <a:solidFill>
                            <a:srgbClr val="092543"/>
                          </a:solidFill>
                        </a:rPr>
                        <a:t>$0.11 per sq ft</a:t>
                      </a:r>
                      <a:endParaRPr sz="500">
                        <a:solidFill>
                          <a:srgbClr val="092543"/>
                        </a:solidFill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rgbClr val="0925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 b="1">
                          <a:solidFill>
                            <a:srgbClr val="0925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PRIMER</a:t>
                      </a:r>
                      <a:endParaRPr sz="500">
                        <a:solidFill>
                          <a:srgbClr val="092543"/>
                        </a:solidFill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>
                          <a:solidFill>
                            <a:srgbClr val="0925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Red Oxide Rust Primer 912</a:t>
                      </a:r>
                      <a:endParaRPr sz="500" b="1">
                        <a:solidFill>
                          <a:srgbClr val="CF202A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>
                          <a:solidFill>
                            <a:srgbClr val="0925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200 square feet per gallon</a:t>
                      </a:r>
                      <a:endParaRPr sz="500" b="1">
                        <a:solidFill>
                          <a:srgbClr val="CF202A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>
                          <a:solidFill>
                            <a:srgbClr val="0925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150 gallon</a:t>
                      </a:r>
                      <a:endParaRPr sz="500" b="1">
                        <a:solidFill>
                          <a:srgbClr val="CF202A"/>
                        </a:solidFill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>
                          <a:solidFill>
                            <a:srgbClr val="092543"/>
                          </a:solidFill>
                        </a:rPr>
                        <a:t>$0.22 per sq ft</a:t>
                      </a:r>
                      <a:endParaRPr sz="500" b="1">
                        <a:solidFill>
                          <a:srgbClr val="CF202A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 b="1">
                          <a:solidFill>
                            <a:srgbClr val="0925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WATERPROOFING</a:t>
                      </a:r>
                      <a:endParaRPr sz="500">
                        <a:solidFill>
                          <a:srgbClr val="092543"/>
                        </a:solidFill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 b="1">
                          <a:solidFill>
                            <a:srgbClr val="CF202A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-</a:t>
                      </a:r>
                      <a:endParaRPr sz="500" b="1">
                        <a:solidFill>
                          <a:srgbClr val="CF202A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 b="1">
                          <a:solidFill>
                            <a:srgbClr val="CF202A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-</a:t>
                      </a:r>
                      <a:endParaRPr sz="500" b="1">
                        <a:solidFill>
                          <a:srgbClr val="CF202A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 b="1">
                          <a:solidFill>
                            <a:srgbClr val="CF202A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-</a:t>
                      </a:r>
                      <a:endParaRPr sz="500" b="1">
                        <a:solidFill>
                          <a:srgbClr val="CF202A"/>
                        </a:solidFill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 b="1">
                          <a:solidFill>
                            <a:srgbClr val="CF202A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-</a:t>
                      </a:r>
                      <a:endParaRPr sz="500" b="1">
                        <a:solidFill>
                          <a:srgbClr val="CF202A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3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 b="1">
                          <a:solidFill>
                            <a:srgbClr val="0925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FASTENERS</a:t>
                      </a:r>
                      <a:endParaRPr sz="500" b="1">
                        <a:solidFill>
                          <a:srgbClr val="0925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>
                          <a:solidFill>
                            <a:srgbClr val="092543"/>
                          </a:solidFill>
                        </a:rPr>
                        <a:t>Acrylic Brush-Grade 220</a:t>
                      </a:r>
                      <a:endParaRPr sz="500" b="1">
                        <a:solidFill>
                          <a:srgbClr val="CF202A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>
                          <a:solidFill>
                            <a:srgbClr val="092543"/>
                          </a:solidFill>
                        </a:rPr>
                        <a:t>800 square feet per gallon</a:t>
                      </a:r>
                      <a:endParaRPr sz="500" b="1">
                        <a:solidFill>
                          <a:srgbClr val="CF202A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>
                          <a:solidFill>
                            <a:srgbClr val="092543"/>
                          </a:solidFill>
                        </a:rPr>
                        <a:t>40 gallons</a:t>
                      </a:r>
                      <a:endParaRPr sz="500" b="1">
                        <a:solidFill>
                          <a:srgbClr val="CF202A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>
                          <a:solidFill>
                            <a:srgbClr val="092543"/>
                          </a:solidFill>
                        </a:rPr>
                        <a:t>$0.06 per sq ft</a:t>
                      </a:r>
                      <a:endParaRPr sz="500" b="1">
                        <a:solidFill>
                          <a:srgbClr val="CF202A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3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 b="1">
                          <a:solidFill>
                            <a:srgbClr val="0925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VERTICAL SEAMS</a:t>
                      </a:r>
                      <a:endParaRPr sz="500" b="1">
                        <a:solidFill>
                          <a:srgbClr val="0925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>
                          <a:solidFill>
                            <a:srgbClr val="092543"/>
                          </a:solidFill>
                        </a:rPr>
                        <a:t>Acrylic Brush-Grade 220</a:t>
                      </a:r>
                      <a:endParaRPr sz="500" b="1">
                        <a:solidFill>
                          <a:srgbClr val="CF202A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>
                          <a:solidFill>
                            <a:srgbClr val="092543"/>
                          </a:solidFill>
                        </a:rPr>
                        <a:t>200 linear feet per gallon</a:t>
                      </a:r>
                      <a:endParaRPr sz="500" b="1">
                        <a:solidFill>
                          <a:srgbClr val="CF202A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>
                          <a:solidFill>
                            <a:srgbClr val="092543"/>
                          </a:solidFill>
                        </a:rPr>
                        <a:t>50 gallons</a:t>
                      </a:r>
                      <a:endParaRPr sz="500" b="1">
                        <a:solidFill>
                          <a:srgbClr val="CF202A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>
                          <a:solidFill>
                            <a:srgbClr val="092543"/>
                          </a:solidFill>
                        </a:rPr>
                        <a:t>$0.08 per sq ft</a:t>
                      </a:r>
                      <a:endParaRPr sz="500" b="1">
                        <a:solidFill>
                          <a:srgbClr val="CF202A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3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 b="1">
                          <a:solidFill>
                            <a:srgbClr val="0925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HORIZONTAL SEAMS</a:t>
                      </a:r>
                      <a:endParaRPr sz="500" b="1">
                        <a:solidFill>
                          <a:srgbClr val="0925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>
                          <a:solidFill>
                            <a:srgbClr val="092543"/>
                          </a:solidFill>
                        </a:rPr>
                        <a:t>Acrylic Butter-Grade 221</a:t>
                      </a:r>
                      <a:endParaRPr sz="500" b="1">
                        <a:solidFill>
                          <a:srgbClr val="CF202A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>
                          <a:solidFill>
                            <a:srgbClr val="092543"/>
                          </a:solidFill>
                        </a:rPr>
                        <a:t>75 linear feet per gallon</a:t>
                      </a:r>
                      <a:endParaRPr sz="500" b="1">
                        <a:solidFill>
                          <a:srgbClr val="CF202A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>
                          <a:solidFill>
                            <a:srgbClr val="092543"/>
                          </a:solidFill>
                        </a:rPr>
                        <a:t>20 gallons</a:t>
                      </a:r>
                      <a:endParaRPr sz="500" b="1">
                        <a:solidFill>
                          <a:srgbClr val="CF202A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>
                          <a:solidFill>
                            <a:srgbClr val="092543"/>
                          </a:solidFill>
                        </a:rPr>
                        <a:t>$0.03 per sq ft</a:t>
                      </a:r>
                      <a:endParaRPr sz="500" b="1">
                        <a:solidFill>
                          <a:srgbClr val="CF202A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3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 b="1">
                          <a:solidFill>
                            <a:srgbClr val="0925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PENETRATIONS</a:t>
                      </a:r>
                      <a:endParaRPr sz="500">
                        <a:solidFill>
                          <a:srgbClr val="092543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>
                          <a:solidFill>
                            <a:srgbClr val="092543"/>
                          </a:solidFill>
                        </a:rPr>
                        <a:t>Acrylic Butter-Grade 221</a:t>
                      </a:r>
                      <a:endParaRPr sz="500">
                        <a:solidFill>
                          <a:srgbClr val="092543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>
                          <a:solidFill>
                            <a:srgbClr val="0925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33 linear feet per gallon</a:t>
                      </a:r>
                      <a:endParaRPr sz="500">
                        <a:solidFill>
                          <a:srgbClr val="092543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>
                          <a:solidFill>
                            <a:srgbClr val="0925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 gallons</a:t>
                      </a:r>
                      <a:endParaRPr sz="500">
                        <a:solidFill>
                          <a:srgbClr val="092543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>
                          <a:solidFill>
                            <a:srgbClr val="092543"/>
                          </a:solidFill>
                        </a:rPr>
                        <a:t>$0.01 per sq ft</a:t>
                      </a:r>
                      <a:endParaRPr sz="500">
                        <a:solidFill>
                          <a:srgbClr val="092543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3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 b="1">
                          <a:solidFill>
                            <a:srgbClr val="0925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PERIMETER OF SKYLIGHTS</a:t>
                      </a:r>
                      <a:endParaRPr sz="500">
                        <a:solidFill>
                          <a:srgbClr val="092543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>
                          <a:solidFill>
                            <a:srgbClr val="092543"/>
                          </a:solidFill>
                        </a:rPr>
                        <a:t>Acrylic Butter-Grade 221</a:t>
                      </a:r>
                      <a:endParaRPr sz="500">
                        <a:solidFill>
                          <a:srgbClr val="092543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>
                          <a:solidFill>
                            <a:srgbClr val="0925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 linear feet per gallon</a:t>
                      </a:r>
                      <a:endParaRPr sz="500">
                        <a:solidFill>
                          <a:srgbClr val="092543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>
                          <a:solidFill>
                            <a:srgbClr val="0925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 gallons</a:t>
                      </a:r>
                      <a:endParaRPr sz="500">
                        <a:solidFill>
                          <a:srgbClr val="092543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>
                          <a:solidFill>
                            <a:srgbClr val="092543"/>
                          </a:solidFill>
                        </a:rPr>
                        <a:t>$0.01 per sq ft</a:t>
                      </a:r>
                      <a:endParaRPr sz="500">
                        <a:solidFill>
                          <a:srgbClr val="092543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3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 b="1">
                          <a:solidFill>
                            <a:srgbClr val="0925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CLEAR COAT ON SKYLIGHTS</a:t>
                      </a:r>
                      <a:endParaRPr sz="500">
                        <a:solidFill>
                          <a:srgbClr val="092543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>
                          <a:solidFill>
                            <a:srgbClr val="0925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Skylight Sealer 230</a:t>
                      </a:r>
                      <a:endParaRPr sz="500">
                        <a:solidFill>
                          <a:srgbClr val="0925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>
                          <a:solidFill>
                            <a:srgbClr val="0925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200 square feet per gallon (2 coats)</a:t>
                      </a:r>
                      <a:endParaRPr sz="500">
                        <a:solidFill>
                          <a:srgbClr val="092543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>
                          <a:solidFill>
                            <a:srgbClr val="0925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5 gallons</a:t>
                      </a:r>
                      <a:endParaRPr sz="500">
                        <a:solidFill>
                          <a:srgbClr val="092543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>
                          <a:solidFill>
                            <a:srgbClr val="092543"/>
                          </a:solidFill>
                        </a:rPr>
                        <a:t>$0.01 per sq ft</a:t>
                      </a:r>
                      <a:endParaRPr sz="500">
                        <a:solidFill>
                          <a:srgbClr val="092543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3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 b="1">
                          <a:solidFill>
                            <a:srgbClr val="0925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BASE COAT APPLICATION</a:t>
                      </a:r>
                      <a:endParaRPr sz="500">
                        <a:solidFill>
                          <a:srgbClr val="092543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>
                          <a:solidFill>
                            <a:srgbClr val="0925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Acrylic 211</a:t>
                      </a:r>
                      <a:endParaRPr sz="500">
                        <a:solidFill>
                          <a:srgbClr val="092543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>
                          <a:solidFill>
                            <a:srgbClr val="0925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 gallon per square feet</a:t>
                      </a:r>
                      <a:endParaRPr sz="500">
                        <a:solidFill>
                          <a:srgbClr val="092543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>
                          <a:solidFill>
                            <a:srgbClr val="0925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300 gallons</a:t>
                      </a:r>
                      <a:endParaRPr sz="500">
                        <a:solidFill>
                          <a:srgbClr val="092543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>
                          <a:solidFill>
                            <a:srgbClr val="092543"/>
                          </a:solidFill>
                        </a:rPr>
                        <a:t>$0.32  per sq ft</a:t>
                      </a:r>
                      <a:endParaRPr sz="500">
                        <a:solidFill>
                          <a:srgbClr val="092543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3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 b="1">
                          <a:solidFill>
                            <a:srgbClr val="0925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TOP COAT APPLICATION</a:t>
                      </a:r>
                      <a:endParaRPr sz="500">
                        <a:solidFill>
                          <a:srgbClr val="092543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>
                          <a:solidFill>
                            <a:srgbClr val="0925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Acrylic 211</a:t>
                      </a:r>
                      <a:endParaRPr sz="500">
                        <a:solidFill>
                          <a:srgbClr val="0925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>
                          <a:solidFill>
                            <a:srgbClr val="0925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 gallon per square feet</a:t>
                      </a:r>
                      <a:endParaRPr sz="500">
                        <a:solidFill>
                          <a:srgbClr val="092543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>
                          <a:solidFill>
                            <a:srgbClr val="0925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300 gallons</a:t>
                      </a:r>
                      <a:endParaRPr sz="500">
                        <a:solidFill>
                          <a:srgbClr val="092543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>
                          <a:solidFill>
                            <a:srgbClr val="092543"/>
                          </a:solidFill>
                        </a:rPr>
                        <a:t>$0.32 per sq ft</a:t>
                      </a:r>
                      <a:endParaRPr sz="500">
                        <a:solidFill>
                          <a:srgbClr val="092543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3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5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5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5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5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 b="1" dirty="0">
                          <a:solidFill>
                            <a:srgbClr val="CF202A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Total Cost: $1.14</a:t>
                      </a:r>
                      <a:endParaRPr sz="500" dirty="0">
                        <a:solidFill>
                          <a:srgbClr val="CF202A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3"/>
          <p:cNvSpPr/>
          <p:nvPr/>
        </p:nvSpPr>
        <p:spPr>
          <a:xfrm>
            <a:off x="776375" y="1128750"/>
            <a:ext cx="421800" cy="114000"/>
          </a:xfrm>
          <a:prstGeom prst="rect">
            <a:avLst/>
          </a:prstGeom>
          <a:solidFill>
            <a:srgbClr val="0925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3"/>
          <p:cNvSpPr/>
          <p:nvPr/>
        </p:nvSpPr>
        <p:spPr>
          <a:xfrm>
            <a:off x="1198146" y="1128750"/>
            <a:ext cx="421800" cy="114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3"/>
          <p:cNvSpPr txBox="1"/>
          <p:nvPr/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Met-A-Gard (10-Year System)</a:t>
            </a:r>
            <a:endParaRPr sz="2600">
              <a:solidFill>
                <a:srgbClr val="092543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00" name="Google Shape;200;p23"/>
          <p:cNvSpPr txBox="1"/>
          <p:nvPr/>
        </p:nvSpPr>
        <p:spPr>
          <a:xfrm>
            <a:off x="729450" y="1682511"/>
            <a:ext cx="2742300" cy="3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092543"/>
                </a:solidFill>
                <a:latin typeface="Roboto"/>
                <a:ea typeface="Roboto"/>
                <a:cs typeface="Roboto"/>
                <a:sym typeface="Roboto"/>
              </a:rPr>
              <a:t>(based on a 4 man experienced crew)</a:t>
            </a:r>
            <a:endParaRPr sz="1000" dirty="0">
              <a:solidFill>
                <a:srgbClr val="0925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201" name="Google Shape;201;p23"/>
          <p:cNvGraphicFramePr/>
          <p:nvPr/>
        </p:nvGraphicFramePr>
        <p:xfrm>
          <a:off x="776375" y="2049275"/>
          <a:ext cx="2999200" cy="1920030"/>
        </p:xfrm>
        <a:graphic>
          <a:graphicData uri="http://schemas.openxmlformats.org/drawingml/2006/table">
            <a:tbl>
              <a:tblPr>
                <a:noFill/>
                <a:tableStyleId>{99900786-12F1-437C-ADDF-91FDFD00F24B}</a:tableStyleId>
              </a:tblPr>
              <a:tblGrid>
                <a:gridCol w="145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2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 b="1">
                          <a:solidFill>
                            <a:srgbClr val="FFFFFF"/>
                          </a:solidFill>
                          <a:highlight>
                            <a:srgbClr val="092543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APPLICATION STEP</a:t>
                      </a:r>
                      <a:endParaRPr sz="600" b="1">
                        <a:solidFill>
                          <a:srgbClr val="FFFFFF"/>
                        </a:solidFill>
                        <a:highlight>
                          <a:srgbClr val="092543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9254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9254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925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925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9254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 b="1">
                          <a:solidFill>
                            <a:srgbClr val="FFFFFF"/>
                          </a:solidFill>
                          <a:highlight>
                            <a:srgbClr val="092543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ESTIMATED TIME TO COMPLETE</a:t>
                      </a:r>
                      <a:endParaRPr sz="600" b="1">
                        <a:solidFill>
                          <a:srgbClr val="FFFFFF"/>
                        </a:solidFill>
                        <a:highlight>
                          <a:srgbClr val="092543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9254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9254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925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925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925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 b="1">
                          <a:solidFill>
                            <a:srgbClr val="0925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PRESSURE WASHING</a:t>
                      </a:r>
                      <a:endParaRPr sz="600" b="1">
                        <a:solidFill>
                          <a:srgbClr val="0925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925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 dirty="0">
                          <a:solidFill>
                            <a:srgbClr val="0925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 days</a:t>
                      </a:r>
                      <a:endParaRPr sz="600" dirty="0">
                        <a:solidFill>
                          <a:srgbClr val="0925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925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7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 b="1">
                          <a:solidFill>
                            <a:srgbClr val="0925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PRIMER APPLICATION</a:t>
                      </a:r>
                      <a:endParaRPr/>
                    </a:p>
                  </a:txBody>
                  <a:tcPr marL="91425" marR="91425" marT="91425" marB="914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solidFill>
                            <a:srgbClr val="0925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 days</a:t>
                      </a:r>
                      <a:endParaRPr sz="600" b="1">
                        <a:solidFill>
                          <a:srgbClr val="CF202A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5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 b="1">
                          <a:solidFill>
                            <a:srgbClr val="0925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WATERPROOFING</a:t>
                      </a: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solidFill>
                            <a:srgbClr val="0925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 days</a:t>
                      </a:r>
                      <a:endParaRPr sz="600" b="1">
                        <a:solidFill>
                          <a:srgbClr val="0925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9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 b="1">
                          <a:solidFill>
                            <a:srgbClr val="0925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BASE COAT APPLICATION</a:t>
                      </a: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solidFill>
                            <a:srgbClr val="0925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3 days</a:t>
                      </a:r>
                      <a:endParaRPr sz="600" b="1">
                        <a:solidFill>
                          <a:srgbClr val="0925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16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 b="1">
                          <a:solidFill>
                            <a:srgbClr val="0925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TOP COAT APPLICATION</a:t>
                      </a: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solidFill>
                            <a:srgbClr val="0925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 days</a:t>
                      </a:r>
                      <a:endParaRPr sz="600" b="1">
                        <a:solidFill>
                          <a:srgbClr val="0925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06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 b="1">
                          <a:solidFill>
                            <a:srgbClr val="0925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TOTAL TIME INVESTED</a:t>
                      </a: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 b="1" dirty="0">
                          <a:solidFill>
                            <a:srgbClr val="CF202A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9 working days</a:t>
                      </a:r>
                      <a:endParaRPr sz="600" b="1" dirty="0">
                        <a:solidFill>
                          <a:srgbClr val="CF202A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543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4"/>
          <p:cNvSpPr txBox="1"/>
          <p:nvPr/>
        </p:nvSpPr>
        <p:spPr>
          <a:xfrm>
            <a:off x="729450" y="1322450"/>
            <a:ext cx="7688400" cy="15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Marketing Tools</a:t>
            </a:r>
            <a:endParaRPr sz="36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07" name="Google Shape;207;p24"/>
          <p:cNvSpPr/>
          <p:nvPr/>
        </p:nvSpPr>
        <p:spPr>
          <a:xfrm>
            <a:off x="789475" y="1128750"/>
            <a:ext cx="435300" cy="11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4"/>
          <p:cNvSpPr/>
          <p:nvPr/>
        </p:nvSpPr>
        <p:spPr>
          <a:xfrm>
            <a:off x="1224975" y="1128750"/>
            <a:ext cx="435300" cy="114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9" name="Google Shape;20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5"/>
          <p:cNvSpPr/>
          <p:nvPr/>
        </p:nvSpPr>
        <p:spPr>
          <a:xfrm>
            <a:off x="776375" y="1128750"/>
            <a:ext cx="421800" cy="114000"/>
          </a:xfrm>
          <a:prstGeom prst="rect">
            <a:avLst/>
          </a:prstGeom>
          <a:solidFill>
            <a:srgbClr val="0925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5"/>
          <p:cNvSpPr/>
          <p:nvPr/>
        </p:nvSpPr>
        <p:spPr>
          <a:xfrm>
            <a:off x="1198146" y="1128750"/>
            <a:ext cx="421800" cy="114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6" name="Google Shape;21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5"/>
          <p:cNvSpPr txBox="1"/>
          <p:nvPr/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Marketing Tools - Overview</a:t>
            </a:r>
            <a:endParaRPr sz="2600">
              <a:solidFill>
                <a:srgbClr val="092543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18" name="Google Shape;218;p25"/>
          <p:cNvSpPr txBox="1"/>
          <p:nvPr/>
        </p:nvSpPr>
        <p:spPr>
          <a:xfrm>
            <a:off x="729450" y="2078875"/>
            <a:ext cx="38334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Website landing pages</a:t>
            </a:r>
            <a:endParaRPr sz="13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Testimonials</a:t>
            </a:r>
            <a:endParaRPr sz="13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System boards</a:t>
            </a:r>
            <a:endParaRPr sz="13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Dry samples</a:t>
            </a:r>
            <a:endParaRPr sz="13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System view videos</a:t>
            </a:r>
            <a:endParaRPr sz="13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System brochures</a:t>
            </a:r>
            <a:endParaRPr sz="13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9" name="Google Shape;219;p25"/>
          <p:cNvSpPr txBox="1"/>
          <p:nvPr/>
        </p:nvSpPr>
        <p:spPr>
          <a:xfrm>
            <a:off x="4562850" y="2078875"/>
            <a:ext cx="3000000" cy="15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Quick specs</a:t>
            </a:r>
            <a:endParaRPr sz="13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Case studies</a:t>
            </a:r>
            <a:endParaRPr sz="13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System branded warranties</a:t>
            </a:r>
            <a:endParaRPr sz="13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StarGard+ program</a:t>
            </a:r>
            <a:endParaRPr sz="13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Project Previews</a:t>
            </a:r>
            <a:endParaRPr sz="13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Rooftop contact sign</a:t>
            </a:r>
            <a:endParaRPr sz="13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83547" y="2901854"/>
            <a:ext cx="2771819" cy="2090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6"/>
          <p:cNvPicPr preferRelativeResize="0"/>
          <p:nvPr/>
        </p:nvPicPr>
        <p:blipFill rotWithShape="1">
          <a:blip r:embed="rId4">
            <a:alphaModFix/>
          </a:blip>
          <a:srcRect l="3806" r="3806"/>
          <a:stretch/>
        </p:blipFill>
        <p:spPr>
          <a:xfrm>
            <a:off x="6114396" y="2295076"/>
            <a:ext cx="2771818" cy="1830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6"/>
          <p:cNvPicPr preferRelativeResize="0"/>
          <p:nvPr/>
        </p:nvPicPr>
        <p:blipFill rotWithShape="1">
          <a:blip r:embed="rId5">
            <a:alphaModFix/>
          </a:blip>
          <a:srcRect t="9533" b="9541"/>
          <a:stretch/>
        </p:blipFill>
        <p:spPr>
          <a:xfrm>
            <a:off x="3188633" y="846084"/>
            <a:ext cx="2766733" cy="1688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6"/>
          <p:cNvPicPr preferRelativeResize="0"/>
          <p:nvPr/>
        </p:nvPicPr>
        <p:blipFill rotWithShape="1">
          <a:blip r:embed="rId6">
            <a:alphaModFix/>
          </a:blip>
          <a:srcRect l="5180" r="1986" b="6235"/>
          <a:stretch/>
        </p:blipFill>
        <p:spPr>
          <a:xfrm>
            <a:off x="6114396" y="22941"/>
            <a:ext cx="2937918" cy="19599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24;p26">
            <a:extLst>
              <a:ext uri="{FF2B5EF4-FFF2-40B4-BE49-F238E27FC236}">
                <a16:creationId xmlns:a16="http://schemas.microsoft.com/office/drawing/2014/main" id="{5F24530D-CEA0-B5FC-1042-3CA341DC07ED}"/>
              </a:ext>
            </a:extLst>
          </p:cNvPr>
          <p:cNvSpPr txBox="1"/>
          <p:nvPr/>
        </p:nvSpPr>
        <p:spPr>
          <a:xfrm>
            <a:off x="729450" y="1318650"/>
            <a:ext cx="2100464" cy="25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Sales &amp; </a:t>
            </a:r>
            <a:br>
              <a:rPr lang="en" sz="2600" dirty="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en" sz="2600" dirty="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Marketing </a:t>
            </a:r>
            <a:br>
              <a:rPr lang="en" sz="2600" dirty="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en" sz="2600" dirty="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Tools</a:t>
            </a:r>
            <a:endParaRPr sz="2600" dirty="0">
              <a:solidFill>
                <a:srgbClr val="092543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" name="Google Shape;225;p26">
            <a:extLst>
              <a:ext uri="{FF2B5EF4-FFF2-40B4-BE49-F238E27FC236}">
                <a16:creationId xmlns:a16="http://schemas.microsoft.com/office/drawing/2014/main" id="{F238A179-48BE-5072-78CF-2B27B4FF614F}"/>
              </a:ext>
            </a:extLst>
          </p:cNvPr>
          <p:cNvSpPr/>
          <p:nvPr/>
        </p:nvSpPr>
        <p:spPr>
          <a:xfrm>
            <a:off x="776375" y="1128750"/>
            <a:ext cx="421800" cy="114000"/>
          </a:xfrm>
          <a:prstGeom prst="rect">
            <a:avLst/>
          </a:prstGeom>
          <a:solidFill>
            <a:srgbClr val="0925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226;p26">
            <a:extLst>
              <a:ext uri="{FF2B5EF4-FFF2-40B4-BE49-F238E27FC236}">
                <a16:creationId xmlns:a16="http://schemas.microsoft.com/office/drawing/2014/main" id="{1E441B47-571B-103D-7681-BA37BB8FEB28}"/>
              </a:ext>
            </a:extLst>
          </p:cNvPr>
          <p:cNvSpPr/>
          <p:nvPr/>
        </p:nvSpPr>
        <p:spPr>
          <a:xfrm>
            <a:off x="1198146" y="1128750"/>
            <a:ext cx="421800" cy="114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Google Shape;227;p26">
            <a:extLst>
              <a:ext uri="{FF2B5EF4-FFF2-40B4-BE49-F238E27FC236}">
                <a16:creationId xmlns:a16="http://schemas.microsoft.com/office/drawing/2014/main" id="{38E68B04-3FFE-56FA-7FE4-F2CC93E82F96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28;p26">
            <a:extLst>
              <a:ext uri="{FF2B5EF4-FFF2-40B4-BE49-F238E27FC236}">
                <a16:creationId xmlns:a16="http://schemas.microsoft.com/office/drawing/2014/main" id="{063EFD78-7E0B-0693-7238-E57A47496790}"/>
              </a:ext>
            </a:extLst>
          </p:cNvPr>
          <p:cNvSpPr/>
          <p:nvPr/>
        </p:nvSpPr>
        <p:spPr>
          <a:xfrm>
            <a:off x="776375" y="4437800"/>
            <a:ext cx="1038900" cy="297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229;p26">
            <a:extLst>
              <a:ext uri="{FF2B5EF4-FFF2-40B4-BE49-F238E27FC236}">
                <a16:creationId xmlns:a16="http://schemas.microsoft.com/office/drawing/2014/main" id="{F6A718C0-7E04-FD79-D29B-0AE1F061C4DC}"/>
              </a:ext>
            </a:extLst>
          </p:cNvPr>
          <p:cNvSpPr txBox="1"/>
          <p:nvPr/>
        </p:nvSpPr>
        <p:spPr>
          <a:xfrm>
            <a:off x="911650" y="4418600"/>
            <a:ext cx="2329200" cy="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 b="1" u="sng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Testimonials</a:t>
            </a:r>
            <a:endParaRPr sz="10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" name="Google Shape;230;p26">
            <a:extLst>
              <a:ext uri="{FF2B5EF4-FFF2-40B4-BE49-F238E27FC236}">
                <a16:creationId xmlns:a16="http://schemas.microsoft.com/office/drawing/2014/main" id="{C4FFB25F-915E-EED1-5639-159ED3D8F979}"/>
              </a:ext>
            </a:extLst>
          </p:cNvPr>
          <p:cNvSpPr txBox="1"/>
          <p:nvPr/>
        </p:nvSpPr>
        <p:spPr>
          <a:xfrm>
            <a:off x="724950" y="2831050"/>
            <a:ext cx="33009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Testimonials</a:t>
            </a:r>
            <a:endParaRPr sz="12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7"/>
          <p:cNvSpPr txBox="1"/>
          <p:nvPr/>
        </p:nvSpPr>
        <p:spPr>
          <a:xfrm>
            <a:off x="729450" y="1318650"/>
            <a:ext cx="7688400" cy="25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Sales &amp; </a:t>
            </a:r>
            <a:br>
              <a:rPr lang="en" sz="260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en" sz="260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Marketing </a:t>
            </a:r>
            <a:br>
              <a:rPr lang="en" sz="260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en" sz="260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Tools</a:t>
            </a:r>
            <a:endParaRPr sz="2600">
              <a:solidFill>
                <a:srgbClr val="092543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40" name="Google Shape;240;p27"/>
          <p:cNvSpPr/>
          <p:nvPr/>
        </p:nvSpPr>
        <p:spPr>
          <a:xfrm>
            <a:off x="776375" y="1128750"/>
            <a:ext cx="421800" cy="114000"/>
          </a:xfrm>
          <a:prstGeom prst="rect">
            <a:avLst/>
          </a:prstGeom>
          <a:solidFill>
            <a:srgbClr val="0925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7"/>
          <p:cNvSpPr/>
          <p:nvPr/>
        </p:nvSpPr>
        <p:spPr>
          <a:xfrm>
            <a:off x="1198146" y="1128750"/>
            <a:ext cx="421800" cy="114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2" name="Google Shape;24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7"/>
          <p:cNvSpPr txBox="1"/>
          <p:nvPr/>
        </p:nvSpPr>
        <p:spPr>
          <a:xfrm>
            <a:off x="724950" y="2831050"/>
            <a:ext cx="33009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System Boards</a:t>
            </a:r>
            <a:endParaRPr sz="12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4" name="Google Shape;24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4425" y="1240113"/>
            <a:ext cx="4320276" cy="2664176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7"/>
          <p:cNvSpPr/>
          <p:nvPr/>
        </p:nvSpPr>
        <p:spPr>
          <a:xfrm>
            <a:off x="776375" y="4437800"/>
            <a:ext cx="1205100" cy="297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7"/>
          <p:cNvSpPr txBox="1"/>
          <p:nvPr/>
        </p:nvSpPr>
        <p:spPr>
          <a:xfrm>
            <a:off x="911650" y="4418600"/>
            <a:ext cx="2329200" cy="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 b="1" u="sng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System Boards</a:t>
            </a:r>
            <a:endParaRPr sz="10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8"/>
          <p:cNvSpPr txBox="1"/>
          <p:nvPr/>
        </p:nvSpPr>
        <p:spPr>
          <a:xfrm>
            <a:off x="729450" y="1318650"/>
            <a:ext cx="7688400" cy="25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Sales &amp; </a:t>
            </a:r>
            <a:br>
              <a:rPr lang="en" sz="260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en" sz="260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Marketing </a:t>
            </a:r>
            <a:br>
              <a:rPr lang="en" sz="260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en" sz="260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Tools</a:t>
            </a:r>
            <a:endParaRPr sz="2600">
              <a:solidFill>
                <a:srgbClr val="092543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52" name="Google Shape;252;p28"/>
          <p:cNvSpPr/>
          <p:nvPr/>
        </p:nvSpPr>
        <p:spPr>
          <a:xfrm>
            <a:off x="776375" y="1128750"/>
            <a:ext cx="421800" cy="114000"/>
          </a:xfrm>
          <a:prstGeom prst="rect">
            <a:avLst/>
          </a:prstGeom>
          <a:solidFill>
            <a:srgbClr val="0925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8"/>
          <p:cNvSpPr/>
          <p:nvPr/>
        </p:nvSpPr>
        <p:spPr>
          <a:xfrm>
            <a:off x="1198146" y="1128750"/>
            <a:ext cx="421800" cy="114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4" name="Google Shape;25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8"/>
          <p:cNvSpPr txBox="1"/>
          <p:nvPr/>
        </p:nvSpPr>
        <p:spPr>
          <a:xfrm>
            <a:off x="724950" y="2831050"/>
            <a:ext cx="33009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Dry Samples</a:t>
            </a:r>
            <a:endParaRPr sz="12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6" name="Google Shape;25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7926" y="1162591"/>
            <a:ext cx="4233199" cy="2819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9"/>
          <p:cNvSpPr txBox="1"/>
          <p:nvPr/>
        </p:nvSpPr>
        <p:spPr>
          <a:xfrm>
            <a:off x="729450" y="1318650"/>
            <a:ext cx="7688400" cy="25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Sales &amp; </a:t>
            </a:r>
            <a:br>
              <a:rPr lang="en" sz="260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en" sz="260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Marketing </a:t>
            </a:r>
            <a:br>
              <a:rPr lang="en" sz="260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en" sz="260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Tools</a:t>
            </a:r>
            <a:endParaRPr sz="2600">
              <a:solidFill>
                <a:srgbClr val="092543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62" name="Google Shape;262;p29"/>
          <p:cNvSpPr/>
          <p:nvPr/>
        </p:nvSpPr>
        <p:spPr>
          <a:xfrm>
            <a:off x="776375" y="1128750"/>
            <a:ext cx="421800" cy="114000"/>
          </a:xfrm>
          <a:prstGeom prst="rect">
            <a:avLst/>
          </a:prstGeom>
          <a:solidFill>
            <a:srgbClr val="0925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29"/>
          <p:cNvSpPr/>
          <p:nvPr/>
        </p:nvSpPr>
        <p:spPr>
          <a:xfrm>
            <a:off x="1198146" y="1128750"/>
            <a:ext cx="421800" cy="114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4" name="Google Shape;26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9"/>
          <p:cNvSpPr txBox="1"/>
          <p:nvPr/>
        </p:nvSpPr>
        <p:spPr>
          <a:xfrm>
            <a:off x="724950" y="2831050"/>
            <a:ext cx="33009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Informational Videos</a:t>
            </a:r>
            <a:endParaRPr sz="12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6" name="Google Shape;266;p29" descr="In this System View video, we highlight the installation process of the Met-A-Gard and Met-A-Gard+ metal roof restoration systems." title="Metal Roof Restoration with Met-A-Gard &amp; Met-A-Gard+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41875" y="1114613"/>
            <a:ext cx="3886900" cy="291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0"/>
          <p:cNvSpPr txBox="1"/>
          <p:nvPr/>
        </p:nvSpPr>
        <p:spPr>
          <a:xfrm>
            <a:off x="729450" y="1318650"/>
            <a:ext cx="7688400" cy="25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Sales &amp; </a:t>
            </a:r>
            <a:br>
              <a:rPr lang="en" sz="260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en" sz="260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Marketing </a:t>
            </a:r>
            <a:br>
              <a:rPr lang="en" sz="260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en" sz="260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Tools</a:t>
            </a:r>
            <a:endParaRPr sz="2600">
              <a:solidFill>
                <a:srgbClr val="092543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72" name="Google Shape;272;p30"/>
          <p:cNvSpPr/>
          <p:nvPr/>
        </p:nvSpPr>
        <p:spPr>
          <a:xfrm>
            <a:off x="776375" y="1128750"/>
            <a:ext cx="421800" cy="114000"/>
          </a:xfrm>
          <a:prstGeom prst="rect">
            <a:avLst/>
          </a:prstGeom>
          <a:solidFill>
            <a:srgbClr val="0925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30"/>
          <p:cNvSpPr/>
          <p:nvPr/>
        </p:nvSpPr>
        <p:spPr>
          <a:xfrm>
            <a:off x="1198146" y="1128750"/>
            <a:ext cx="421800" cy="114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4" name="Google Shape;27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0"/>
          <p:cNvSpPr txBox="1"/>
          <p:nvPr/>
        </p:nvSpPr>
        <p:spPr>
          <a:xfrm>
            <a:off x="724950" y="2831050"/>
            <a:ext cx="33009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System Brochures</a:t>
            </a:r>
            <a:endParaRPr sz="12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6" name="Google Shape;276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93025" y="447450"/>
            <a:ext cx="6304123" cy="41955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77" name="Google Shape;277;p30"/>
          <p:cNvSpPr/>
          <p:nvPr/>
        </p:nvSpPr>
        <p:spPr>
          <a:xfrm>
            <a:off x="776375" y="4437800"/>
            <a:ext cx="1292100" cy="297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0"/>
          <p:cNvSpPr txBox="1"/>
          <p:nvPr/>
        </p:nvSpPr>
        <p:spPr>
          <a:xfrm>
            <a:off x="911650" y="4418600"/>
            <a:ext cx="2329200" cy="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 b="1" u="sng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System B</a:t>
            </a:r>
            <a:r>
              <a:rPr lang="en" sz="1000" b="1" u="sng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rochures</a:t>
            </a:r>
            <a:endParaRPr sz="1000" b="1" u="sng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1"/>
          <p:cNvSpPr txBox="1"/>
          <p:nvPr/>
        </p:nvSpPr>
        <p:spPr>
          <a:xfrm>
            <a:off x="729450" y="1318650"/>
            <a:ext cx="7688400" cy="25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Sales &amp; </a:t>
            </a:r>
            <a:br>
              <a:rPr lang="en" sz="260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en" sz="260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Marketing </a:t>
            </a:r>
            <a:br>
              <a:rPr lang="en" sz="260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en" sz="260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Tools</a:t>
            </a:r>
            <a:endParaRPr sz="2600">
              <a:solidFill>
                <a:srgbClr val="092543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84" name="Google Shape;284;p31"/>
          <p:cNvSpPr/>
          <p:nvPr/>
        </p:nvSpPr>
        <p:spPr>
          <a:xfrm>
            <a:off x="776375" y="1128750"/>
            <a:ext cx="421800" cy="114000"/>
          </a:xfrm>
          <a:prstGeom prst="rect">
            <a:avLst/>
          </a:prstGeom>
          <a:solidFill>
            <a:srgbClr val="0925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31"/>
          <p:cNvSpPr/>
          <p:nvPr/>
        </p:nvSpPr>
        <p:spPr>
          <a:xfrm>
            <a:off x="1198146" y="1128750"/>
            <a:ext cx="421800" cy="114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6" name="Google Shape;28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1"/>
          <p:cNvSpPr txBox="1"/>
          <p:nvPr/>
        </p:nvSpPr>
        <p:spPr>
          <a:xfrm>
            <a:off x="724950" y="2831050"/>
            <a:ext cx="33009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Quick Specs</a:t>
            </a:r>
            <a:endParaRPr sz="12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8" name="Google Shape;288;p31"/>
          <p:cNvPicPr preferRelativeResize="0"/>
          <p:nvPr/>
        </p:nvPicPr>
        <p:blipFill rotWithShape="1">
          <a:blip r:embed="rId4">
            <a:alphaModFix/>
          </a:blip>
          <a:srcRect t="179" b="179"/>
          <a:stretch/>
        </p:blipFill>
        <p:spPr>
          <a:xfrm rot="688138">
            <a:off x="5735583" y="1108065"/>
            <a:ext cx="2640643" cy="341466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89" name="Google Shape;289;p31"/>
          <p:cNvPicPr preferRelativeResize="0"/>
          <p:nvPr/>
        </p:nvPicPr>
        <p:blipFill rotWithShape="1">
          <a:blip r:embed="rId5">
            <a:alphaModFix/>
          </a:blip>
          <a:srcRect t="99" b="99"/>
          <a:stretch/>
        </p:blipFill>
        <p:spPr>
          <a:xfrm>
            <a:off x="4803925" y="597913"/>
            <a:ext cx="2639116" cy="341466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90" name="Google Shape;290;p31"/>
          <p:cNvSpPr/>
          <p:nvPr/>
        </p:nvSpPr>
        <p:spPr>
          <a:xfrm>
            <a:off x="776375" y="4437800"/>
            <a:ext cx="989400" cy="297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31"/>
          <p:cNvSpPr txBox="1"/>
          <p:nvPr/>
        </p:nvSpPr>
        <p:spPr>
          <a:xfrm>
            <a:off x="911650" y="4418600"/>
            <a:ext cx="2329200" cy="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 b="1" u="sng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Quick Specs</a:t>
            </a:r>
            <a:endParaRPr sz="10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/>
          <p:nvPr/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Presentation Outline</a:t>
            </a:r>
            <a:endParaRPr sz="2600">
              <a:solidFill>
                <a:srgbClr val="092543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94" name="Google Shape;94;p14"/>
          <p:cNvSpPr txBox="1"/>
          <p:nvPr/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System Basics</a:t>
            </a:r>
            <a:endParaRPr sz="13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Estimating Job Costs</a:t>
            </a:r>
            <a:endParaRPr sz="13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Marketing Tools</a:t>
            </a:r>
            <a:endParaRPr sz="13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Warranty Program</a:t>
            </a:r>
            <a:endParaRPr sz="13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" name="Google Shape;95;p14"/>
          <p:cNvSpPr/>
          <p:nvPr/>
        </p:nvSpPr>
        <p:spPr>
          <a:xfrm>
            <a:off x="776375" y="1128750"/>
            <a:ext cx="421800" cy="114000"/>
          </a:xfrm>
          <a:prstGeom prst="rect">
            <a:avLst/>
          </a:prstGeom>
          <a:solidFill>
            <a:srgbClr val="0925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4"/>
          <p:cNvSpPr/>
          <p:nvPr/>
        </p:nvSpPr>
        <p:spPr>
          <a:xfrm>
            <a:off x="1198146" y="1128750"/>
            <a:ext cx="421800" cy="114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Google Shape;9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2"/>
          <p:cNvSpPr txBox="1"/>
          <p:nvPr/>
        </p:nvSpPr>
        <p:spPr>
          <a:xfrm>
            <a:off x="729450" y="1318650"/>
            <a:ext cx="7688400" cy="25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Sales &amp; </a:t>
            </a:r>
            <a:br>
              <a:rPr lang="en" sz="260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en" sz="260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Marketing </a:t>
            </a:r>
            <a:br>
              <a:rPr lang="en" sz="260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en" sz="260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Tools </a:t>
            </a:r>
            <a:endParaRPr sz="2600">
              <a:solidFill>
                <a:srgbClr val="092543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97" name="Google Shape;297;p32"/>
          <p:cNvSpPr/>
          <p:nvPr/>
        </p:nvSpPr>
        <p:spPr>
          <a:xfrm>
            <a:off x="776375" y="1128750"/>
            <a:ext cx="421800" cy="114000"/>
          </a:xfrm>
          <a:prstGeom prst="rect">
            <a:avLst/>
          </a:prstGeom>
          <a:solidFill>
            <a:srgbClr val="0925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2"/>
          <p:cNvSpPr/>
          <p:nvPr/>
        </p:nvSpPr>
        <p:spPr>
          <a:xfrm>
            <a:off x="1198146" y="1128750"/>
            <a:ext cx="421800" cy="114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9" name="Google Shape;29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2"/>
          <p:cNvSpPr txBox="1"/>
          <p:nvPr/>
        </p:nvSpPr>
        <p:spPr>
          <a:xfrm>
            <a:off x="724950" y="2831050"/>
            <a:ext cx="33009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Case Studies</a:t>
            </a:r>
            <a:endParaRPr sz="12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1" name="Google Shape;301;p32"/>
          <p:cNvPicPr preferRelativeResize="0"/>
          <p:nvPr/>
        </p:nvPicPr>
        <p:blipFill rotWithShape="1">
          <a:blip r:embed="rId4">
            <a:alphaModFix/>
          </a:blip>
          <a:srcRect t="9"/>
          <a:stretch/>
        </p:blipFill>
        <p:spPr>
          <a:xfrm rot="2">
            <a:off x="5408359" y="1108064"/>
            <a:ext cx="2640642" cy="341466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02" name="Google Shape;302;p32"/>
          <p:cNvPicPr preferRelativeResize="0"/>
          <p:nvPr/>
        </p:nvPicPr>
        <p:blipFill rotWithShape="1">
          <a:blip r:embed="rId4">
            <a:alphaModFix/>
          </a:blip>
          <a:srcRect l="19" r="29"/>
          <a:stretch/>
        </p:blipFill>
        <p:spPr>
          <a:xfrm>
            <a:off x="5155850" y="864863"/>
            <a:ext cx="2639115" cy="341466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03" name="Google Shape;303;p32"/>
          <p:cNvSpPr/>
          <p:nvPr/>
        </p:nvSpPr>
        <p:spPr>
          <a:xfrm>
            <a:off x="776375" y="4437800"/>
            <a:ext cx="1020300" cy="297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32"/>
          <p:cNvSpPr txBox="1"/>
          <p:nvPr/>
        </p:nvSpPr>
        <p:spPr>
          <a:xfrm>
            <a:off x="911650" y="4418600"/>
            <a:ext cx="2329200" cy="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 b="1" u="sng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Case Studies</a:t>
            </a:r>
            <a:endParaRPr sz="10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3"/>
          <p:cNvSpPr txBox="1"/>
          <p:nvPr/>
        </p:nvSpPr>
        <p:spPr>
          <a:xfrm>
            <a:off x="729450" y="1318650"/>
            <a:ext cx="7688400" cy="25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Sales &amp; </a:t>
            </a:r>
            <a:br>
              <a:rPr lang="en" sz="260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en" sz="260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Marketing </a:t>
            </a:r>
            <a:br>
              <a:rPr lang="en" sz="260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en" sz="260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Tools</a:t>
            </a:r>
            <a:endParaRPr sz="2600">
              <a:solidFill>
                <a:srgbClr val="092543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10" name="Google Shape;310;p33"/>
          <p:cNvSpPr/>
          <p:nvPr/>
        </p:nvSpPr>
        <p:spPr>
          <a:xfrm>
            <a:off x="776375" y="1128750"/>
            <a:ext cx="421800" cy="114000"/>
          </a:xfrm>
          <a:prstGeom prst="rect">
            <a:avLst/>
          </a:prstGeom>
          <a:solidFill>
            <a:srgbClr val="0925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33"/>
          <p:cNvSpPr/>
          <p:nvPr/>
        </p:nvSpPr>
        <p:spPr>
          <a:xfrm>
            <a:off x="1198146" y="1128750"/>
            <a:ext cx="421800" cy="114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2" name="Google Shape;31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3"/>
          <p:cNvSpPr txBox="1"/>
          <p:nvPr/>
        </p:nvSpPr>
        <p:spPr>
          <a:xfrm>
            <a:off x="724950" y="2831050"/>
            <a:ext cx="33009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Project Previews</a:t>
            </a:r>
            <a:endParaRPr sz="12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4" name="Google Shape;314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319993">
            <a:off x="5334224" y="916764"/>
            <a:ext cx="2785426" cy="360778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15" name="Google Shape;315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959998">
            <a:off x="5202976" y="621924"/>
            <a:ext cx="2785426" cy="360020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16" name="Google Shape;316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59875" y="689731"/>
            <a:ext cx="2785425" cy="361162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17" name="Google Shape;317;p33"/>
          <p:cNvSpPr/>
          <p:nvPr/>
        </p:nvSpPr>
        <p:spPr>
          <a:xfrm>
            <a:off x="776375" y="4437800"/>
            <a:ext cx="1267200" cy="297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33"/>
          <p:cNvSpPr txBox="1"/>
          <p:nvPr/>
        </p:nvSpPr>
        <p:spPr>
          <a:xfrm>
            <a:off x="911650" y="4418600"/>
            <a:ext cx="2329200" cy="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 b="1" u="sng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Project Previews</a:t>
            </a:r>
            <a:endParaRPr sz="10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4"/>
          <p:cNvSpPr txBox="1"/>
          <p:nvPr/>
        </p:nvSpPr>
        <p:spPr>
          <a:xfrm>
            <a:off x="729450" y="1318650"/>
            <a:ext cx="7688400" cy="25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Sales &amp; </a:t>
            </a:r>
            <a:br>
              <a:rPr lang="en" sz="260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en" sz="260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Marketing </a:t>
            </a:r>
            <a:br>
              <a:rPr lang="en" sz="260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en" sz="260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Tools</a:t>
            </a:r>
            <a:endParaRPr sz="2600">
              <a:solidFill>
                <a:srgbClr val="092543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24" name="Google Shape;324;p34"/>
          <p:cNvSpPr/>
          <p:nvPr/>
        </p:nvSpPr>
        <p:spPr>
          <a:xfrm>
            <a:off x="776375" y="1128750"/>
            <a:ext cx="421800" cy="114000"/>
          </a:xfrm>
          <a:prstGeom prst="rect">
            <a:avLst/>
          </a:prstGeom>
          <a:solidFill>
            <a:srgbClr val="0925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4"/>
          <p:cNvSpPr/>
          <p:nvPr/>
        </p:nvSpPr>
        <p:spPr>
          <a:xfrm>
            <a:off x="1198146" y="1128750"/>
            <a:ext cx="421800" cy="114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6" name="Google Shape;32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4"/>
          <p:cNvSpPr txBox="1"/>
          <p:nvPr/>
        </p:nvSpPr>
        <p:spPr>
          <a:xfrm>
            <a:off x="724950" y="2831050"/>
            <a:ext cx="33009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Rooftop Contact Sign</a:t>
            </a:r>
            <a:endParaRPr sz="12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8" name="Google Shape;328;p34"/>
          <p:cNvSpPr/>
          <p:nvPr/>
        </p:nvSpPr>
        <p:spPr>
          <a:xfrm>
            <a:off x="776375" y="4437800"/>
            <a:ext cx="989400" cy="297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34"/>
          <p:cNvSpPr txBox="1"/>
          <p:nvPr/>
        </p:nvSpPr>
        <p:spPr>
          <a:xfrm>
            <a:off x="911650" y="4418600"/>
            <a:ext cx="2329200" cy="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 b="1" u="sng" dirty="0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Quick Specs</a:t>
            </a:r>
            <a:endParaRPr sz="1000" b="1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30" name="Google Shape;330;p34"/>
          <p:cNvPicPr preferRelativeResize="0"/>
          <p:nvPr/>
        </p:nvPicPr>
        <p:blipFill rotWithShape="1">
          <a:blip r:embed="rId5">
            <a:alphaModFix/>
          </a:blip>
          <a:srcRect l="583" t="583" r="583" b="583"/>
          <a:stretch/>
        </p:blipFill>
        <p:spPr>
          <a:xfrm>
            <a:off x="4848450" y="307100"/>
            <a:ext cx="3018900" cy="4529400"/>
          </a:xfrm>
          <a:prstGeom prst="roundRect">
            <a:avLst>
              <a:gd name="adj" fmla="val 3421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543"/>
        </a:solid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5"/>
          <p:cNvSpPr txBox="1"/>
          <p:nvPr/>
        </p:nvSpPr>
        <p:spPr>
          <a:xfrm>
            <a:off x="729450" y="1322450"/>
            <a:ext cx="7688400" cy="15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Warranty Programs</a:t>
            </a:r>
            <a:endParaRPr sz="36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36" name="Google Shape;336;p35"/>
          <p:cNvSpPr/>
          <p:nvPr/>
        </p:nvSpPr>
        <p:spPr>
          <a:xfrm>
            <a:off x="789475" y="1128750"/>
            <a:ext cx="435300" cy="11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35"/>
          <p:cNvSpPr/>
          <p:nvPr/>
        </p:nvSpPr>
        <p:spPr>
          <a:xfrm>
            <a:off x="1224975" y="1128750"/>
            <a:ext cx="435300" cy="114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8" name="Google Shape;33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6"/>
          <p:cNvSpPr/>
          <p:nvPr/>
        </p:nvSpPr>
        <p:spPr>
          <a:xfrm>
            <a:off x="776375" y="1128750"/>
            <a:ext cx="421800" cy="114000"/>
          </a:xfrm>
          <a:prstGeom prst="rect">
            <a:avLst/>
          </a:prstGeom>
          <a:solidFill>
            <a:srgbClr val="0925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36"/>
          <p:cNvSpPr/>
          <p:nvPr/>
        </p:nvSpPr>
        <p:spPr>
          <a:xfrm>
            <a:off x="1198146" y="1128750"/>
            <a:ext cx="421800" cy="114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5" name="Google Shape;34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36"/>
          <p:cNvSpPr txBox="1"/>
          <p:nvPr/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Warranty Program</a:t>
            </a:r>
            <a:endParaRPr sz="2600">
              <a:solidFill>
                <a:srgbClr val="092543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47" name="Google Shape;347;p36"/>
          <p:cNvSpPr txBox="1"/>
          <p:nvPr/>
        </p:nvSpPr>
        <p:spPr>
          <a:xfrm>
            <a:off x="729450" y="2078875"/>
            <a:ext cx="37284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Length Options &amp; Benefits</a:t>
            </a:r>
            <a:endParaRPr sz="1300" b="1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Material Warranty</a:t>
            </a:r>
            <a:endParaRPr sz="1000" b="1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	</a:t>
            </a:r>
            <a:r>
              <a:rPr lang="en" sz="1000">
                <a:solidFill>
                  <a:srgbClr val="092543"/>
                </a:solidFill>
                <a:latin typeface="Roboto"/>
                <a:ea typeface="Roboto"/>
                <a:cs typeface="Roboto"/>
                <a:sym typeface="Roboto"/>
              </a:rPr>
              <a:t>5,10, 12, 15 &amp; 20 years</a:t>
            </a:r>
            <a:endParaRPr sz="1000">
              <a:solidFill>
                <a:srgbClr val="0925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NDL System Warranty</a:t>
            </a:r>
            <a:endParaRPr sz="1000" b="1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	</a:t>
            </a:r>
            <a:r>
              <a:rPr lang="en" sz="1000">
                <a:solidFill>
                  <a:srgbClr val="092543"/>
                </a:solidFill>
                <a:latin typeface="Roboto"/>
                <a:ea typeface="Roboto"/>
                <a:cs typeface="Roboto"/>
                <a:sym typeface="Roboto"/>
              </a:rPr>
              <a:t>Standard: 5, 10, 12, 15 &amp; 20 years</a:t>
            </a:r>
            <a:endParaRPr sz="1000">
              <a:solidFill>
                <a:srgbClr val="0925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NDL System Elite Warranty</a:t>
            </a:r>
            <a:endParaRPr sz="1000" b="1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	</a:t>
            </a:r>
            <a:r>
              <a:rPr lang="en" sz="1000">
                <a:solidFill>
                  <a:srgbClr val="092543"/>
                </a:solidFill>
                <a:latin typeface="Roboto"/>
                <a:ea typeface="Roboto"/>
                <a:cs typeface="Roboto"/>
                <a:sym typeface="Roboto"/>
              </a:rPr>
              <a:t>Standard: 20 years</a:t>
            </a:r>
            <a:endParaRPr sz="1000">
              <a:solidFill>
                <a:srgbClr val="0925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925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8" name="Google Shape;348;p36"/>
          <p:cNvSpPr txBox="1"/>
          <p:nvPr/>
        </p:nvSpPr>
        <p:spPr>
          <a:xfrm>
            <a:off x="4598725" y="2078875"/>
            <a:ext cx="37284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Renewable</a:t>
            </a:r>
            <a:endParaRPr sz="1300" b="1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Transferrable</a:t>
            </a:r>
            <a:endParaRPr sz="1300" b="1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Extendable</a:t>
            </a:r>
            <a:endParaRPr sz="1300" b="1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7"/>
          <p:cNvSpPr/>
          <p:nvPr/>
        </p:nvSpPr>
        <p:spPr>
          <a:xfrm>
            <a:off x="776375" y="1128750"/>
            <a:ext cx="421800" cy="114000"/>
          </a:xfrm>
          <a:prstGeom prst="rect">
            <a:avLst/>
          </a:prstGeom>
          <a:solidFill>
            <a:srgbClr val="0925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37"/>
          <p:cNvSpPr/>
          <p:nvPr/>
        </p:nvSpPr>
        <p:spPr>
          <a:xfrm>
            <a:off x="1198146" y="1128750"/>
            <a:ext cx="421800" cy="114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5" name="Google Shape;35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37"/>
          <p:cNvSpPr txBox="1"/>
          <p:nvPr/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Warranty Program</a:t>
            </a:r>
            <a:endParaRPr sz="2600">
              <a:solidFill>
                <a:srgbClr val="092543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57" name="Google Shape;357;p37"/>
          <p:cNvSpPr txBox="1"/>
          <p:nvPr/>
        </p:nvSpPr>
        <p:spPr>
          <a:xfrm>
            <a:off x="729450" y="2078875"/>
            <a:ext cx="37284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 b="1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Requirements</a:t>
            </a:r>
            <a:endParaRPr sz="1000">
              <a:solidFill>
                <a:srgbClr val="0925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358" name="Google Shape;358;p37"/>
          <p:cNvGraphicFramePr/>
          <p:nvPr/>
        </p:nvGraphicFramePr>
        <p:xfrm>
          <a:off x="776375" y="2515430"/>
          <a:ext cx="5334525" cy="2011470"/>
        </p:xfrm>
        <a:graphic>
          <a:graphicData uri="http://schemas.openxmlformats.org/drawingml/2006/table">
            <a:tbl>
              <a:tblPr>
                <a:noFill/>
                <a:tableStyleId>{99900786-12F1-437C-ADDF-91FDFD00F24B}</a:tableStyleId>
              </a:tblPr>
              <a:tblGrid>
                <a:gridCol w="1768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0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7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7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 b="1">
                          <a:solidFill>
                            <a:srgbClr val="FFFFFF"/>
                          </a:solidFill>
                          <a:highlight>
                            <a:srgbClr val="092543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REQUIREMENTS</a:t>
                      </a:r>
                      <a:endParaRPr sz="600" b="1">
                        <a:solidFill>
                          <a:srgbClr val="FFFFFF"/>
                        </a:solidFill>
                        <a:highlight>
                          <a:srgbClr val="092543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9254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9254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925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925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9254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 b="1">
                          <a:solidFill>
                            <a:srgbClr val="FFFFFF"/>
                          </a:solidFill>
                          <a:highlight>
                            <a:srgbClr val="092543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MATERIAL ONLY</a:t>
                      </a:r>
                      <a:endParaRPr sz="600" b="1">
                        <a:solidFill>
                          <a:srgbClr val="FFFFFF"/>
                        </a:solidFill>
                        <a:highlight>
                          <a:srgbClr val="092543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9254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9254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925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925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9254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 b="1">
                          <a:solidFill>
                            <a:srgbClr val="FFFFFF"/>
                          </a:solidFill>
                          <a:highlight>
                            <a:srgbClr val="092543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NDL SYSTEM</a:t>
                      </a:r>
                      <a:endParaRPr sz="600">
                        <a:solidFill>
                          <a:srgbClr val="092543"/>
                        </a:solidFill>
                        <a:highlight>
                          <a:srgbClr val="092543"/>
                        </a:highlight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9254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9254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925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925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9254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 b="1">
                          <a:solidFill>
                            <a:srgbClr val="FFFFFF"/>
                          </a:solidFill>
                          <a:highlight>
                            <a:srgbClr val="092543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NDL SYSTEM ELITE</a:t>
                      </a:r>
                      <a:endParaRPr sz="600">
                        <a:solidFill>
                          <a:srgbClr val="092543"/>
                        </a:solidFill>
                        <a:highlight>
                          <a:srgbClr val="092543"/>
                        </a:highlight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9254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9254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925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925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925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4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 b="1">
                          <a:solidFill>
                            <a:srgbClr val="0925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MUST BE AN APPROVED, PLATINUM, OR PLATINUM ELITE CONTRACTOR</a:t>
                      </a:r>
                      <a:endParaRPr sz="600" b="1">
                        <a:solidFill>
                          <a:srgbClr val="0925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rgbClr val="0925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>
                        <a:solidFill>
                          <a:srgbClr val="0925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rgbClr val="0925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>
                        <a:solidFill>
                          <a:srgbClr val="092543"/>
                        </a:solidFill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rgbClr val="0925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>
                        <a:solidFill>
                          <a:srgbClr val="092543"/>
                        </a:solidFill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rgbClr val="0925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6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 b="1">
                          <a:solidFill>
                            <a:srgbClr val="0925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COMPLETED APPLICATION</a:t>
                      </a:r>
                      <a:endParaRPr sz="600">
                        <a:solidFill>
                          <a:srgbClr val="092543"/>
                        </a:solidFill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 b="1">
                          <a:solidFill>
                            <a:srgbClr val="0925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ROOF GRAPH &amp; JOB PHOTOS</a:t>
                      </a:r>
                      <a:endParaRPr sz="600">
                        <a:solidFill>
                          <a:srgbClr val="092543"/>
                        </a:solidFill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 b="1">
                        <a:solidFill>
                          <a:srgbClr val="CF202A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 b="1">
                        <a:solidFill>
                          <a:srgbClr val="CF202A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 b="1">
                        <a:solidFill>
                          <a:srgbClr val="CF202A"/>
                        </a:solidFill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 b="1">
                          <a:solidFill>
                            <a:srgbClr val="0925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THIRD-PARTY INSPECTION</a:t>
                      </a:r>
                      <a:endParaRPr sz="600">
                        <a:solidFill>
                          <a:srgbClr val="092543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>
                        <a:solidFill>
                          <a:srgbClr val="092543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>
                        <a:solidFill>
                          <a:srgbClr val="092543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>
                        <a:solidFill>
                          <a:srgbClr val="092543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 b="1">
                          <a:solidFill>
                            <a:srgbClr val="0925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WARRANTY FEE</a:t>
                      </a:r>
                      <a:endParaRPr sz="600">
                        <a:solidFill>
                          <a:srgbClr val="092543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>
                        <a:solidFill>
                          <a:srgbClr val="092543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>
                        <a:solidFill>
                          <a:srgbClr val="092543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>
                        <a:solidFill>
                          <a:srgbClr val="092543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 b="1">
                          <a:solidFill>
                            <a:srgbClr val="0925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ANNUAL INSPECTION</a:t>
                      </a:r>
                      <a:endParaRPr sz="600">
                        <a:solidFill>
                          <a:srgbClr val="092543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>
                        <a:solidFill>
                          <a:srgbClr val="092543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>
                        <a:solidFill>
                          <a:srgbClr val="092543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>
                        <a:solidFill>
                          <a:srgbClr val="092543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59" name="Google Shape;359;p37"/>
          <p:cNvSpPr txBox="1"/>
          <p:nvPr/>
        </p:nvSpPr>
        <p:spPr>
          <a:xfrm>
            <a:off x="2987700" y="2789725"/>
            <a:ext cx="2442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✓</a:t>
            </a:r>
            <a:endParaRPr sz="1200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0" name="Google Shape;360;p37"/>
          <p:cNvSpPr txBox="1"/>
          <p:nvPr/>
        </p:nvSpPr>
        <p:spPr>
          <a:xfrm>
            <a:off x="2987700" y="3112500"/>
            <a:ext cx="2442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✓</a:t>
            </a:r>
            <a:endParaRPr sz="1200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1" name="Google Shape;361;p37"/>
          <p:cNvSpPr txBox="1"/>
          <p:nvPr/>
        </p:nvSpPr>
        <p:spPr>
          <a:xfrm>
            <a:off x="2987700" y="3384813"/>
            <a:ext cx="2442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✓</a:t>
            </a:r>
            <a:endParaRPr sz="1200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2" name="Google Shape;362;p37"/>
          <p:cNvSpPr txBox="1"/>
          <p:nvPr/>
        </p:nvSpPr>
        <p:spPr>
          <a:xfrm>
            <a:off x="2987700" y="4205575"/>
            <a:ext cx="2442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✓</a:t>
            </a:r>
            <a:endParaRPr sz="1200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3" name="Google Shape;363;p37"/>
          <p:cNvSpPr txBox="1"/>
          <p:nvPr/>
        </p:nvSpPr>
        <p:spPr>
          <a:xfrm>
            <a:off x="4213650" y="3112500"/>
            <a:ext cx="2442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✓</a:t>
            </a:r>
            <a:endParaRPr sz="1200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4" name="Google Shape;364;p37"/>
          <p:cNvSpPr txBox="1"/>
          <p:nvPr/>
        </p:nvSpPr>
        <p:spPr>
          <a:xfrm>
            <a:off x="4213650" y="3384813"/>
            <a:ext cx="2442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✓</a:t>
            </a:r>
            <a:endParaRPr sz="1200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5" name="Google Shape;365;p37"/>
          <p:cNvSpPr txBox="1"/>
          <p:nvPr/>
        </p:nvSpPr>
        <p:spPr>
          <a:xfrm>
            <a:off x="4239175" y="3659050"/>
            <a:ext cx="2442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✓</a:t>
            </a:r>
            <a:endParaRPr sz="1200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6" name="Google Shape;366;p37"/>
          <p:cNvSpPr txBox="1"/>
          <p:nvPr/>
        </p:nvSpPr>
        <p:spPr>
          <a:xfrm>
            <a:off x="5420850" y="3112500"/>
            <a:ext cx="2442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✓</a:t>
            </a:r>
            <a:endParaRPr sz="1200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7" name="Google Shape;367;p37"/>
          <p:cNvSpPr txBox="1"/>
          <p:nvPr/>
        </p:nvSpPr>
        <p:spPr>
          <a:xfrm>
            <a:off x="5420850" y="3384813"/>
            <a:ext cx="2442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✓</a:t>
            </a:r>
            <a:endParaRPr sz="1200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8" name="Google Shape;368;p37"/>
          <p:cNvSpPr txBox="1"/>
          <p:nvPr/>
        </p:nvSpPr>
        <p:spPr>
          <a:xfrm>
            <a:off x="5420850" y="4205575"/>
            <a:ext cx="2442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✓</a:t>
            </a:r>
            <a:endParaRPr sz="1200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9" name="Google Shape;369;p37"/>
          <p:cNvSpPr txBox="1"/>
          <p:nvPr/>
        </p:nvSpPr>
        <p:spPr>
          <a:xfrm>
            <a:off x="5420850" y="3659038"/>
            <a:ext cx="2442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✓</a:t>
            </a:r>
            <a:endParaRPr sz="1200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0" name="Google Shape;370;p37"/>
          <p:cNvSpPr txBox="1"/>
          <p:nvPr/>
        </p:nvSpPr>
        <p:spPr>
          <a:xfrm>
            <a:off x="5420850" y="3931350"/>
            <a:ext cx="2442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✓</a:t>
            </a:r>
            <a:endParaRPr sz="1200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1" name="Google Shape;371;p37"/>
          <p:cNvSpPr txBox="1"/>
          <p:nvPr/>
        </p:nvSpPr>
        <p:spPr>
          <a:xfrm>
            <a:off x="5420850" y="2789713"/>
            <a:ext cx="2442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✓</a:t>
            </a:r>
            <a:endParaRPr sz="1200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2" name="Google Shape;372;p37"/>
          <p:cNvSpPr txBox="1"/>
          <p:nvPr/>
        </p:nvSpPr>
        <p:spPr>
          <a:xfrm>
            <a:off x="4204275" y="2789713"/>
            <a:ext cx="2442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✓</a:t>
            </a:r>
            <a:endParaRPr sz="1200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3" name="Google Shape;373;p37"/>
          <p:cNvSpPr txBox="1"/>
          <p:nvPr/>
        </p:nvSpPr>
        <p:spPr>
          <a:xfrm>
            <a:off x="4239175" y="3931363"/>
            <a:ext cx="2442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✓</a:t>
            </a:r>
            <a:endParaRPr sz="1200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38"/>
          <p:cNvPicPr preferRelativeResize="0"/>
          <p:nvPr/>
        </p:nvPicPr>
        <p:blipFill rotWithShape="1">
          <a:blip r:embed="rId3">
            <a:alphaModFix/>
          </a:blip>
          <a:srcRect l="149" r="139"/>
          <a:stretch/>
        </p:blipFill>
        <p:spPr>
          <a:xfrm rot="1833557">
            <a:off x="5915609" y="1430194"/>
            <a:ext cx="2416028" cy="313367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79" name="Google Shape;379;p38"/>
          <p:cNvSpPr txBox="1"/>
          <p:nvPr/>
        </p:nvSpPr>
        <p:spPr>
          <a:xfrm>
            <a:off x="729450" y="1318650"/>
            <a:ext cx="7688400" cy="25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Warranty</a:t>
            </a:r>
            <a:endParaRPr sz="2600">
              <a:solidFill>
                <a:srgbClr val="092543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Programs</a:t>
            </a:r>
            <a:endParaRPr sz="2600">
              <a:solidFill>
                <a:srgbClr val="092543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80" name="Google Shape;380;p38"/>
          <p:cNvSpPr/>
          <p:nvPr/>
        </p:nvSpPr>
        <p:spPr>
          <a:xfrm>
            <a:off x="776375" y="1128750"/>
            <a:ext cx="421800" cy="114000"/>
          </a:xfrm>
          <a:prstGeom prst="rect">
            <a:avLst/>
          </a:prstGeom>
          <a:solidFill>
            <a:srgbClr val="0925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38"/>
          <p:cNvSpPr/>
          <p:nvPr/>
        </p:nvSpPr>
        <p:spPr>
          <a:xfrm>
            <a:off x="1198146" y="1128750"/>
            <a:ext cx="421800" cy="114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2" name="Google Shape;382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38"/>
          <p:cNvSpPr txBox="1"/>
          <p:nvPr/>
        </p:nvSpPr>
        <p:spPr>
          <a:xfrm>
            <a:off x="724950" y="2831050"/>
            <a:ext cx="33009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Warranty Samples</a:t>
            </a:r>
            <a:endParaRPr sz="12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84" name="Google Shape;384;p38"/>
          <p:cNvPicPr preferRelativeResize="0"/>
          <p:nvPr/>
        </p:nvPicPr>
        <p:blipFill rotWithShape="1">
          <a:blip r:embed="rId5">
            <a:alphaModFix/>
          </a:blip>
          <a:srcRect l="189" r="199"/>
          <a:stretch/>
        </p:blipFill>
        <p:spPr>
          <a:xfrm rot="1319990">
            <a:off x="5052328" y="1044811"/>
            <a:ext cx="2416028" cy="313367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85" name="Google Shape;385;p38"/>
          <p:cNvPicPr preferRelativeResize="0"/>
          <p:nvPr/>
        </p:nvPicPr>
        <p:blipFill rotWithShape="1">
          <a:blip r:embed="rId6">
            <a:alphaModFix/>
          </a:blip>
          <a:srcRect l="189" r="189"/>
          <a:stretch/>
        </p:blipFill>
        <p:spPr>
          <a:xfrm>
            <a:off x="4233125" y="851817"/>
            <a:ext cx="2443365" cy="3168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86" name="Google Shape;386;p38"/>
          <p:cNvSpPr/>
          <p:nvPr/>
        </p:nvSpPr>
        <p:spPr>
          <a:xfrm>
            <a:off x="776375" y="4437800"/>
            <a:ext cx="1316700" cy="297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38"/>
          <p:cNvSpPr txBox="1"/>
          <p:nvPr/>
        </p:nvSpPr>
        <p:spPr>
          <a:xfrm>
            <a:off x="911650" y="4418600"/>
            <a:ext cx="2329200" cy="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 b="1" u="sng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Warranty Program</a:t>
            </a:r>
            <a:endParaRPr sz="10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9"/>
          <p:cNvSpPr txBox="1"/>
          <p:nvPr/>
        </p:nvSpPr>
        <p:spPr>
          <a:xfrm>
            <a:off x="729450" y="1318650"/>
            <a:ext cx="7688400" cy="25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Warranty</a:t>
            </a:r>
            <a:endParaRPr sz="2600">
              <a:solidFill>
                <a:srgbClr val="092543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Enhancement</a:t>
            </a:r>
            <a:endParaRPr sz="2600">
              <a:solidFill>
                <a:srgbClr val="092543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Options</a:t>
            </a:r>
            <a:endParaRPr sz="2600">
              <a:solidFill>
                <a:srgbClr val="092543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93" name="Google Shape;393;p39"/>
          <p:cNvSpPr/>
          <p:nvPr/>
        </p:nvSpPr>
        <p:spPr>
          <a:xfrm>
            <a:off x="776375" y="1128750"/>
            <a:ext cx="421800" cy="114000"/>
          </a:xfrm>
          <a:prstGeom prst="rect">
            <a:avLst/>
          </a:prstGeom>
          <a:solidFill>
            <a:srgbClr val="0925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39"/>
          <p:cNvSpPr/>
          <p:nvPr/>
        </p:nvSpPr>
        <p:spPr>
          <a:xfrm>
            <a:off x="1198146" y="1128750"/>
            <a:ext cx="421800" cy="114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5" name="Google Shape;39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39"/>
          <p:cNvSpPr txBox="1"/>
          <p:nvPr/>
        </p:nvSpPr>
        <p:spPr>
          <a:xfrm>
            <a:off x="724950" y="2831050"/>
            <a:ext cx="33009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Stargard+</a:t>
            </a:r>
            <a:endParaRPr sz="12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97" name="Google Shape;397;p39"/>
          <p:cNvPicPr preferRelativeResize="0"/>
          <p:nvPr/>
        </p:nvPicPr>
        <p:blipFill rotWithShape="1">
          <a:blip r:embed="rId4">
            <a:alphaModFix/>
          </a:blip>
          <a:srcRect l="139" r="129"/>
          <a:stretch/>
        </p:blipFill>
        <p:spPr>
          <a:xfrm rot="-1080903">
            <a:off x="5241444" y="1157531"/>
            <a:ext cx="2507245" cy="325092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98" name="Google Shape;398;p39"/>
          <p:cNvPicPr preferRelativeResize="0"/>
          <p:nvPr/>
        </p:nvPicPr>
        <p:blipFill rotWithShape="1">
          <a:blip r:embed="rId5">
            <a:alphaModFix/>
          </a:blip>
          <a:srcRect l="816" r="816"/>
          <a:stretch/>
        </p:blipFill>
        <p:spPr>
          <a:xfrm rot="1319990">
            <a:off x="5748323" y="775208"/>
            <a:ext cx="2479194" cy="321559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99" name="Google Shape;399;p39"/>
          <p:cNvPicPr preferRelativeResize="0"/>
          <p:nvPr/>
        </p:nvPicPr>
        <p:blipFill rotWithShape="1">
          <a:blip r:embed="rId6">
            <a:alphaModFix/>
          </a:blip>
          <a:srcRect t="9"/>
          <a:stretch/>
        </p:blipFill>
        <p:spPr>
          <a:xfrm>
            <a:off x="5096209" y="789380"/>
            <a:ext cx="2507245" cy="325092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543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0"/>
          <p:cNvSpPr txBox="1"/>
          <p:nvPr/>
        </p:nvSpPr>
        <p:spPr>
          <a:xfrm>
            <a:off x="729450" y="1322450"/>
            <a:ext cx="7688400" cy="15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For more information, visit our website: www.americanweatherstar.com</a:t>
            </a:r>
            <a:endParaRPr sz="24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05" name="Google Shape;405;p40"/>
          <p:cNvSpPr/>
          <p:nvPr/>
        </p:nvSpPr>
        <p:spPr>
          <a:xfrm>
            <a:off x="789475" y="1128750"/>
            <a:ext cx="435300" cy="11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40"/>
          <p:cNvSpPr/>
          <p:nvPr/>
        </p:nvSpPr>
        <p:spPr>
          <a:xfrm>
            <a:off x="1224975" y="1128750"/>
            <a:ext cx="435300" cy="114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7" name="Google Shape;40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025" y="3314175"/>
            <a:ext cx="2584453" cy="1997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543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5"/>
          <p:cNvSpPr txBox="1"/>
          <p:nvPr/>
        </p:nvSpPr>
        <p:spPr>
          <a:xfrm>
            <a:off x="729450" y="1322450"/>
            <a:ext cx="7688400" cy="15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System Basics</a:t>
            </a:r>
            <a:endParaRPr sz="36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03" name="Google Shape;103;p15"/>
          <p:cNvSpPr/>
          <p:nvPr/>
        </p:nvSpPr>
        <p:spPr>
          <a:xfrm>
            <a:off x="789475" y="1128750"/>
            <a:ext cx="435300" cy="11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5"/>
          <p:cNvSpPr/>
          <p:nvPr/>
        </p:nvSpPr>
        <p:spPr>
          <a:xfrm>
            <a:off x="1224975" y="1128750"/>
            <a:ext cx="435300" cy="114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5" name="Google Shape;10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7"/>
          <p:cNvPicPr preferRelativeResize="0"/>
          <p:nvPr/>
        </p:nvPicPr>
        <p:blipFill rotWithShape="1">
          <a:blip r:embed="rId4">
            <a:alphaModFix/>
          </a:blip>
          <a:srcRect t="7849" b="7840"/>
          <a:stretch/>
        </p:blipFill>
        <p:spPr>
          <a:xfrm>
            <a:off x="-413750" y="861400"/>
            <a:ext cx="6015831" cy="380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1850" y="609450"/>
            <a:ext cx="1792449" cy="89087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7"/>
          <p:cNvSpPr txBox="1"/>
          <p:nvPr/>
        </p:nvSpPr>
        <p:spPr>
          <a:xfrm>
            <a:off x="4982825" y="633750"/>
            <a:ext cx="3803100" cy="38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Suitable Substrates?</a:t>
            </a:r>
            <a:endParaRPr sz="1000" b="1" dirty="0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Metal</a:t>
            </a:r>
            <a:endParaRPr sz="1000" dirty="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Which products compose this system?</a:t>
            </a:r>
            <a:endParaRPr sz="1000" b="1" dirty="0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Roboto"/>
              <a:buChar char="●"/>
            </a:pPr>
            <a:r>
              <a:rPr lang="en" sz="1000" dirty="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Primers: Red Oxide Rust Prime 912</a:t>
            </a:r>
            <a:endParaRPr sz="1000" dirty="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Roboto"/>
              <a:buChar char="●"/>
            </a:pPr>
            <a:r>
              <a:rPr lang="en" sz="1000" dirty="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Waterproofing: Acrylic Brush-Grade 220</a:t>
            </a:r>
            <a:endParaRPr sz="1000" dirty="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Roboto"/>
              <a:buChar char="●"/>
            </a:pPr>
            <a:r>
              <a:rPr lang="en" sz="1000" dirty="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Base Coat: Acrylic 211</a:t>
            </a:r>
            <a:endParaRPr sz="1000" dirty="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Roboto"/>
              <a:buChar char="●"/>
            </a:pPr>
            <a:r>
              <a:rPr lang="en" sz="1000" dirty="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Top Coat: Acrylic 211</a:t>
            </a:r>
            <a:endParaRPr sz="1000" dirty="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What are my equipment options?</a:t>
            </a:r>
            <a:endParaRPr sz="1000" b="1" dirty="0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Roboto"/>
              <a:buChar char="●"/>
            </a:pPr>
            <a:r>
              <a:rPr lang="en" sz="1000" dirty="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Airless sprayer is best option for uniform mil thickness</a:t>
            </a:r>
            <a:endParaRPr sz="1000" dirty="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Roboto"/>
              <a:buChar char="●"/>
            </a:pPr>
            <a:r>
              <a:rPr lang="en" sz="1000" dirty="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Spreader is also an option with profile rollers</a:t>
            </a:r>
            <a:endParaRPr sz="1000" dirty="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What type of warranties are available?</a:t>
            </a:r>
            <a:endParaRPr sz="1000" b="1" dirty="0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5 and 10 year</a:t>
            </a:r>
            <a:endParaRPr sz="1000" dirty="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When is this system the best option?</a:t>
            </a:r>
            <a:endParaRPr sz="1000" b="1" dirty="0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Roboto"/>
              <a:buChar char="●"/>
            </a:pPr>
            <a:r>
              <a:rPr lang="en" sz="1000" dirty="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Price Sensitive</a:t>
            </a:r>
            <a:endParaRPr sz="1000" dirty="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Roboto"/>
              <a:buChar char="●"/>
            </a:pPr>
            <a:r>
              <a:rPr lang="en" sz="1000" dirty="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Warm Weather</a:t>
            </a:r>
            <a:endParaRPr sz="1000" dirty="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When is it not the best option?</a:t>
            </a:r>
            <a:endParaRPr sz="1000" b="1" dirty="0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Roboto"/>
              <a:buChar char="●"/>
            </a:pPr>
            <a:r>
              <a:rPr lang="en" sz="1000" dirty="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Cooler Weather</a:t>
            </a:r>
            <a:endParaRPr sz="1000" dirty="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Roboto"/>
              <a:buChar char="●"/>
            </a:pPr>
            <a:r>
              <a:rPr lang="en" sz="1000" dirty="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Rainy Season</a:t>
            </a:r>
            <a:endParaRPr sz="1000" dirty="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Existing </a:t>
            </a:r>
            <a:r>
              <a:rPr lang="en" sz="13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Substrat</a:t>
            </a:r>
            <a:endParaRPr sz="1100" dirty="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3" name="Google Shape;123;p17"/>
          <p:cNvPicPr preferRelativeResize="0"/>
          <p:nvPr/>
        </p:nvPicPr>
        <p:blipFill rotWithShape="1">
          <a:blip r:embed="rId6">
            <a:alphaModFix/>
          </a:blip>
          <a:srcRect r="87889"/>
          <a:stretch/>
        </p:blipFill>
        <p:spPr>
          <a:xfrm>
            <a:off x="5064325" y="4082325"/>
            <a:ext cx="325751" cy="38505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7"/>
          <p:cNvSpPr txBox="1"/>
          <p:nvPr/>
        </p:nvSpPr>
        <p:spPr>
          <a:xfrm>
            <a:off x="1788975" y="1599225"/>
            <a:ext cx="16104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900">
                <a:solidFill>
                  <a:srgbClr val="092543"/>
                </a:solidFill>
                <a:latin typeface="Roboto"/>
                <a:ea typeface="Roboto"/>
                <a:cs typeface="Roboto"/>
                <a:sym typeface="Roboto"/>
              </a:rPr>
              <a:t>Top Coat</a:t>
            </a:r>
            <a:br>
              <a:rPr lang="en" sz="900">
                <a:solidFill>
                  <a:srgbClr val="09254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900" b="1">
                <a:solidFill>
                  <a:srgbClr val="092543"/>
                </a:solidFill>
                <a:latin typeface="Roboto"/>
                <a:ea typeface="Roboto"/>
                <a:cs typeface="Roboto"/>
                <a:sym typeface="Roboto"/>
              </a:rPr>
              <a:t>Acrylic 211</a:t>
            </a:r>
            <a:endParaRPr sz="900" b="1">
              <a:solidFill>
                <a:srgbClr val="0925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5" name="Google Shape;125;p17"/>
          <p:cNvSpPr txBox="1"/>
          <p:nvPr/>
        </p:nvSpPr>
        <p:spPr>
          <a:xfrm>
            <a:off x="1745463" y="2722300"/>
            <a:ext cx="1697400" cy="329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Primer (if needed)</a:t>
            </a:r>
            <a:br>
              <a:rPr lang="en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9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Red Oxide Rust Prime 912</a:t>
            </a:r>
            <a:endParaRPr sz="9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6" name="Google Shape;126;p17"/>
          <p:cNvSpPr txBox="1"/>
          <p:nvPr/>
        </p:nvSpPr>
        <p:spPr>
          <a:xfrm>
            <a:off x="1812500" y="3463025"/>
            <a:ext cx="1563300" cy="329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Metal Roof</a:t>
            </a:r>
            <a:endParaRPr sz="9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7" name="Google Shape;127;p17"/>
          <p:cNvSpPr/>
          <p:nvPr/>
        </p:nvSpPr>
        <p:spPr>
          <a:xfrm>
            <a:off x="776375" y="4437800"/>
            <a:ext cx="1501800" cy="297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7"/>
          <p:cNvSpPr txBox="1"/>
          <p:nvPr/>
        </p:nvSpPr>
        <p:spPr>
          <a:xfrm>
            <a:off x="911650" y="4418600"/>
            <a:ext cx="2329200" cy="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 b="1" u="sng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Met-A-Gard Overview</a:t>
            </a:r>
            <a:endParaRPr sz="1000" b="1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9" name="Google Shape;129;p17"/>
          <p:cNvSpPr txBox="1"/>
          <p:nvPr/>
        </p:nvSpPr>
        <p:spPr>
          <a:xfrm>
            <a:off x="1788950" y="2160763"/>
            <a:ext cx="16104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900">
                <a:solidFill>
                  <a:srgbClr val="092543"/>
                </a:solidFill>
                <a:latin typeface="Roboto"/>
                <a:ea typeface="Roboto"/>
                <a:cs typeface="Roboto"/>
                <a:sym typeface="Roboto"/>
              </a:rPr>
              <a:t>Base Coat</a:t>
            </a:r>
            <a:br>
              <a:rPr lang="en" sz="900">
                <a:solidFill>
                  <a:srgbClr val="09254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900" b="1">
                <a:solidFill>
                  <a:srgbClr val="092543"/>
                </a:solidFill>
                <a:latin typeface="Roboto"/>
                <a:ea typeface="Roboto"/>
                <a:cs typeface="Roboto"/>
                <a:sym typeface="Roboto"/>
              </a:rPr>
              <a:t>Acrylic 211</a:t>
            </a:r>
            <a:endParaRPr sz="900" b="1">
              <a:solidFill>
                <a:srgbClr val="0925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0" name="Google Shape;130;p17"/>
          <p:cNvPicPr preferRelativeResize="0"/>
          <p:nvPr/>
        </p:nvPicPr>
        <p:blipFill rotWithShape="1">
          <a:blip r:embed="rId6">
            <a:alphaModFix/>
          </a:blip>
          <a:srcRect l="34907" r="50172"/>
          <a:stretch/>
        </p:blipFill>
        <p:spPr>
          <a:xfrm>
            <a:off x="5488876" y="4082325"/>
            <a:ext cx="401326" cy="38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7"/>
          <p:cNvPicPr preferRelativeResize="0"/>
          <p:nvPr/>
        </p:nvPicPr>
        <p:blipFill rotWithShape="1">
          <a:blip r:embed="rId6">
            <a:alphaModFix/>
          </a:blip>
          <a:srcRect l="90721" r="-2832"/>
          <a:stretch/>
        </p:blipFill>
        <p:spPr>
          <a:xfrm>
            <a:off x="5984442" y="4082325"/>
            <a:ext cx="325751" cy="38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8"/>
          <p:cNvPicPr preferRelativeResize="0"/>
          <p:nvPr/>
        </p:nvPicPr>
        <p:blipFill rotWithShape="1">
          <a:blip r:embed="rId4">
            <a:alphaModFix/>
          </a:blip>
          <a:srcRect t="7849" b="7840"/>
          <a:stretch/>
        </p:blipFill>
        <p:spPr>
          <a:xfrm>
            <a:off x="-413750" y="861400"/>
            <a:ext cx="6015831" cy="380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1850" y="609450"/>
            <a:ext cx="1879425" cy="934101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8"/>
          <p:cNvSpPr txBox="1"/>
          <p:nvPr/>
        </p:nvSpPr>
        <p:spPr>
          <a:xfrm>
            <a:off x="4982825" y="633750"/>
            <a:ext cx="3803100" cy="38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Suitable Substrates?</a:t>
            </a:r>
            <a:endParaRPr sz="1000" b="1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Metal</a:t>
            </a:r>
            <a:endParaRPr sz="10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Which products compose this system?</a:t>
            </a:r>
            <a:endParaRPr sz="1000" b="1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Primers: Red Oxide Rust Prime 912</a:t>
            </a:r>
            <a:endParaRPr sz="10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Waterproofing: Urethane Brush-Grade 522</a:t>
            </a:r>
            <a:endParaRPr sz="10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Base Coat: HT Acrylic 211</a:t>
            </a:r>
            <a:endParaRPr sz="10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Top Coat: HT Acrylic 211</a:t>
            </a:r>
            <a:endParaRPr sz="10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What are my equipment options?</a:t>
            </a:r>
            <a:endParaRPr sz="1000" b="1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Airless sprayer is best option for uniform mil thickness</a:t>
            </a:r>
            <a:endParaRPr sz="10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Spreader is also an option with profile rollers</a:t>
            </a:r>
            <a:endParaRPr sz="10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What type of warranties are available?</a:t>
            </a:r>
            <a:endParaRPr sz="1000" b="1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12, 15, and 20 year</a:t>
            </a:r>
            <a:endParaRPr sz="10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When is this system the best option?</a:t>
            </a:r>
            <a:endParaRPr sz="1000" b="1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Longer warranty required</a:t>
            </a:r>
            <a:endParaRPr sz="10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Custom colors available</a:t>
            </a:r>
            <a:endParaRPr sz="10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When is it not the best option?</a:t>
            </a:r>
            <a:endParaRPr sz="1000" b="1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Cooler Weather</a:t>
            </a:r>
            <a:endParaRPr sz="10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Rainy Season</a:t>
            </a:r>
            <a:endParaRPr sz="10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Existing Substrat</a:t>
            </a:r>
            <a:endParaRPr sz="11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1" name="Google Shape;141;p18"/>
          <p:cNvPicPr preferRelativeResize="0"/>
          <p:nvPr/>
        </p:nvPicPr>
        <p:blipFill rotWithShape="1">
          <a:blip r:embed="rId6">
            <a:alphaModFix/>
          </a:blip>
          <a:srcRect r="87889"/>
          <a:stretch/>
        </p:blipFill>
        <p:spPr>
          <a:xfrm>
            <a:off x="5064325" y="4082325"/>
            <a:ext cx="325751" cy="38505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8"/>
          <p:cNvSpPr txBox="1"/>
          <p:nvPr/>
        </p:nvSpPr>
        <p:spPr>
          <a:xfrm>
            <a:off x="1788975" y="1599225"/>
            <a:ext cx="16104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900">
                <a:solidFill>
                  <a:srgbClr val="092543"/>
                </a:solidFill>
                <a:latin typeface="Roboto"/>
                <a:ea typeface="Roboto"/>
                <a:cs typeface="Roboto"/>
                <a:sym typeface="Roboto"/>
              </a:rPr>
              <a:t>Top Coat</a:t>
            </a:r>
            <a:br>
              <a:rPr lang="en" sz="900">
                <a:solidFill>
                  <a:srgbClr val="09254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900" b="1">
                <a:solidFill>
                  <a:srgbClr val="092543"/>
                </a:solidFill>
                <a:latin typeface="Roboto"/>
                <a:ea typeface="Roboto"/>
                <a:cs typeface="Roboto"/>
                <a:sym typeface="Roboto"/>
              </a:rPr>
              <a:t>HT Acrylic 211</a:t>
            </a:r>
            <a:endParaRPr sz="900" b="1">
              <a:solidFill>
                <a:srgbClr val="0925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3" name="Google Shape;143;p18"/>
          <p:cNvSpPr txBox="1"/>
          <p:nvPr/>
        </p:nvSpPr>
        <p:spPr>
          <a:xfrm>
            <a:off x="1745463" y="2722300"/>
            <a:ext cx="1697400" cy="329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Primer (if needed)</a:t>
            </a:r>
            <a:br>
              <a:rPr lang="en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9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Red Oxide Rust Prime 912</a:t>
            </a:r>
            <a:endParaRPr sz="9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4" name="Google Shape;144;p18"/>
          <p:cNvSpPr txBox="1"/>
          <p:nvPr/>
        </p:nvSpPr>
        <p:spPr>
          <a:xfrm>
            <a:off x="1812500" y="3463025"/>
            <a:ext cx="1563300" cy="329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Metal Roof</a:t>
            </a:r>
            <a:endParaRPr sz="9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5" name="Google Shape;145;p18"/>
          <p:cNvSpPr/>
          <p:nvPr/>
        </p:nvSpPr>
        <p:spPr>
          <a:xfrm>
            <a:off x="776375" y="4437800"/>
            <a:ext cx="1610400" cy="297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8"/>
          <p:cNvSpPr txBox="1"/>
          <p:nvPr/>
        </p:nvSpPr>
        <p:spPr>
          <a:xfrm>
            <a:off x="911650" y="4418600"/>
            <a:ext cx="2329200" cy="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 b="1" u="sng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Met-A-Gard+ Overview</a:t>
            </a:r>
            <a:endParaRPr sz="1000" b="1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7" name="Google Shape;147;p18"/>
          <p:cNvSpPr txBox="1"/>
          <p:nvPr/>
        </p:nvSpPr>
        <p:spPr>
          <a:xfrm>
            <a:off x="1788950" y="2160763"/>
            <a:ext cx="16104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900">
                <a:solidFill>
                  <a:srgbClr val="092543"/>
                </a:solidFill>
                <a:latin typeface="Roboto"/>
                <a:ea typeface="Roboto"/>
                <a:cs typeface="Roboto"/>
                <a:sym typeface="Roboto"/>
              </a:rPr>
              <a:t>Base Coat</a:t>
            </a:r>
            <a:br>
              <a:rPr lang="en" sz="900">
                <a:solidFill>
                  <a:srgbClr val="09254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900" b="1">
                <a:solidFill>
                  <a:srgbClr val="092543"/>
                </a:solidFill>
                <a:latin typeface="Roboto"/>
                <a:ea typeface="Roboto"/>
                <a:cs typeface="Roboto"/>
                <a:sym typeface="Roboto"/>
              </a:rPr>
              <a:t>HT Acrylic 211</a:t>
            </a:r>
            <a:endParaRPr sz="900" b="1">
              <a:solidFill>
                <a:srgbClr val="0925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9"/>
          <p:cNvPicPr preferRelativeResize="0"/>
          <p:nvPr/>
        </p:nvPicPr>
        <p:blipFill rotWithShape="1">
          <a:blip r:embed="rId4">
            <a:alphaModFix/>
          </a:blip>
          <a:srcRect t="7849" b="7840"/>
          <a:stretch/>
        </p:blipFill>
        <p:spPr>
          <a:xfrm>
            <a:off x="-413750" y="861400"/>
            <a:ext cx="6015831" cy="380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0299" y="666725"/>
            <a:ext cx="1610400" cy="80040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9"/>
          <p:cNvSpPr txBox="1"/>
          <p:nvPr/>
        </p:nvSpPr>
        <p:spPr>
          <a:xfrm>
            <a:off x="4982825" y="633750"/>
            <a:ext cx="3803100" cy="38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Suitable Substrates?</a:t>
            </a:r>
            <a:endParaRPr sz="1000" b="1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Metal</a:t>
            </a:r>
            <a:endParaRPr sz="10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Which products compose this system?</a:t>
            </a:r>
            <a:endParaRPr sz="1000" b="1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Primers: Red Oxide Rust Prime 912</a:t>
            </a:r>
            <a:endParaRPr sz="10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Waterproofing: Urethane Brush-Grade 522</a:t>
            </a:r>
            <a:endParaRPr sz="10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Base Coat: Silicone 410 or 412</a:t>
            </a:r>
            <a:endParaRPr sz="10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Top Coat: </a:t>
            </a:r>
            <a:r>
              <a:rPr lang="en" sz="10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Silicone 410 or 412</a:t>
            </a:r>
            <a:endParaRPr sz="10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What are my equipment options?</a:t>
            </a:r>
            <a:endParaRPr sz="1000" b="1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Graco 833 for 410 - 933 or air driven for 412</a:t>
            </a:r>
            <a:endParaRPr sz="10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Spreader is also an option with Rooftop Equipment’s Profile Rollers</a:t>
            </a:r>
            <a:endParaRPr sz="10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What type of warranties are available?</a:t>
            </a:r>
            <a:endParaRPr sz="1000" b="1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12, 15, and 20 year</a:t>
            </a:r>
            <a:endParaRPr sz="10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When is this system the best option?</a:t>
            </a:r>
            <a:endParaRPr sz="1000" b="1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Longer warranty required</a:t>
            </a:r>
            <a:endParaRPr sz="10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Pop-up storms expected</a:t>
            </a:r>
            <a:endParaRPr sz="10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Cooler temps</a:t>
            </a:r>
            <a:endParaRPr sz="10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When is it not the best option?</a:t>
            </a:r>
            <a:endParaRPr sz="1000" b="1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The most critical issue is if the contractor does not have proper equipment</a:t>
            </a:r>
            <a:endParaRPr sz="10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More expensive than water-based systems</a:t>
            </a:r>
            <a:endParaRPr sz="10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Existing Substrat</a:t>
            </a:r>
            <a:endParaRPr sz="11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7" name="Google Shape;157;p19"/>
          <p:cNvPicPr preferRelativeResize="0"/>
          <p:nvPr/>
        </p:nvPicPr>
        <p:blipFill rotWithShape="1">
          <a:blip r:embed="rId6">
            <a:alphaModFix/>
          </a:blip>
          <a:srcRect r="87889"/>
          <a:stretch/>
        </p:blipFill>
        <p:spPr>
          <a:xfrm>
            <a:off x="5064325" y="4082325"/>
            <a:ext cx="325751" cy="38505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9"/>
          <p:cNvSpPr txBox="1"/>
          <p:nvPr/>
        </p:nvSpPr>
        <p:spPr>
          <a:xfrm>
            <a:off x="1788975" y="1599225"/>
            <a:ext cx="16104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900">
                <a:solidFill>
                  <a:srgbClr val="092543"/>
                </a:solidFill>
                <a:latin typeface="Roboto"/>
                <a:ea typeface="Roboto"/>
                <a:cs typeface="Roboto"/>
                <a:sym typeface="Roboto"/>
              </a:rPr>
              <a:t>Top Coat</a:t>
            </a:r>
            <a:br>
              <a:rPr lang="en" sz="900">
                <a:solidFill>
                  <a:srgbClr val="09254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900" b="1">
                <a:solidFill>
                  <a:srgbClr val="092543"/>
                </a:solidFill>
                <a:latin typeface="Roboto"/>
                <a:ea typeface="Roboto"/>
                <a:cs typeface="Roboto"/>
                <a:sym typeface="Roboto"/>
              </a:rPr>
              <a:t>Silicone 410 or 412</a:t>
            </a:r>
            <a:endParaRPr sz="900" b="1">
              <a:solidFill>
                <a:srgbClr val="0925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9" name="Google Shape;159;p19"/>
          <p:cNvSpPr txBox="1"/>
          <p:nvPr/>
        </p:nvSpPr>
        <p:spPr>
          <a:xfrm>
            <a:off x="1745463" y="2722300"/>
            <a:ext cx="1697400" cy="329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Primer (if needed)</a:t>
            </a:r>
            <a:br>
              <a:rPr lang="en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9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Red Oxide Rust Prime 912</a:t>
            </a:r>
            <a:endParaRPr sz="9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0" name="Google Shape;160;p19"/>
          <p:cNvSpPr txBox="1"/>
          <p:nvPr/>
        </p:nvSpPr>
        <p:spPr>
          <a:xfrm>
            <a:off x="1812500" y="3463025"/>
            <a:ext cx="1563300" cy="329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Metal Roof</a:t>
            </a:r>
            <a:endParaRPr sz="9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1" name="Google Shape;161;p19"/>
          <p:cNvSpPr/>
          <p:nvPr/>
        </p:nvSpPr>
        <p:spPr>
          <a:xfrm>
            <a:off x="776375" y="4437800"/>
            <a:ext cx="1610400" cy="297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9"/>
          <p:cNvSpPr txBox="1"/>
          <p:nvPr/>
        </p:nvSpPr>
        <p:spPr>
          <a:xfrm>
            <a:off x="911650" y="4418600"/>
            <a:ext cx="2329200" cy="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 b="1" u="sng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Met-A-Gard+ Overview</a:t>
            </a:r>
            <a:endParaRPr sz="1000" b="1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3" name="Google Shape;163;p19"/>
          <p:cNvSpPr txBox="1"/>
          <p:nvPr/>
        </p:nvSpPr>
        <p:spPr>
          <a:xfrm>
            <a:off x="1788950" y="2160763"/>
            <a:ext cx="16104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92543"/>
                </a:solidFill>
                <a:latin typeface="Roboto"/>
                <a:ea typeface="Roboto"/>
                <a:cs typeface="Roboto"/>
                <a:sym typeface="Roboto"/>
              </a:rPr>
              <a:t>Base Coat</a:t>
            </a:r>
            <a:br>
              <a:rPr lang="en" sz="900">
                <a:solidFill>
                  <a:srgbClr val="09254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900" b="1">
                <a:solidFill>
                  <a:srgbClr val="092543"/>
                </a:solidFill>
                <a:latin typeface="Roboto"/>
                <a:ea typeface="Roboto"/>
                <a:cs typeface="Roboto"/>
                <a:sym typeface="Roboto"/>
              </a:rPr>
              <a:t>Silicone 410 or 412</a:t>
            </a:r>
            <a:endParaRPr sz="900" b="1">
              <a:solidFill>
                <a:srgbClr val="0925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900" b="1">
              <a:solidFill>
                <a:srgbClr val="0925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543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0"/>
          <p:cNvSpPr txBox="1"/>
          <p:nvPr/>
        </p:nvSpPr>
        <p:spPr>
          <a:xfrm>
            <a:off x="729450" y="1322450"/>
            <a:ext cx="7688400" cy="15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Estimating Job Costs</a:t>
            </a:r>
            <a:endParaRPr sz="36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70" name="Google Shape;170;p20"/>
          <p:cNvSpPr/>
          <p:nvPr/>
        </p:nvSpPr>
        <p:spPr>
          <a:xfrm>
            <a:off x="789475" y="1128750"/>
            <a:ext cx="435300" cy="11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0"/>
          <p:cNvSpPr/>
          <p:nvPr/>
        </p:nvSpPr>
        <p:spPr>
          <a:xfrm>
            <a:off x="1224975" y="1128750"/>
            <a:ext cx="435300" cy="114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2" name="Google Shape;17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1"/>
          <p:cNvSpPr/>
          <p:nvPr/>
        </p:nvSpPr>
        <p:spPr>
          <a:xfrm>
            <a:off x="776375" y="1128750"/>
            <a:ext cx="421800" cy="114000"/>
          </a:xfrm>
          <a:prstGeom prst="rect">
            <a:avLst/>
          </a:prstGeom>
          <a:solidFill>
            <a:srgbClr val="0925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1"/>
          <p:cNvSpPr/>
          <p:nvPr/>
        </p:nvSpPr>
        <p:spPr>
          <a:xfrm>
            <a:off x="1198146" y="1128750"/>
            <a:ext cx="421800" cy="114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9" name="Google Shape;17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1"/>
          <p:cNvSpPr txBox="1"/>
          <p:nvPr/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Estimating Job Costs – Metal Roof Restoration</a:t>
            </a:r>
            <a:endParaRPr sz="2600">
              <a:solidFill>
                <a:srgbClr val="092543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81" name="Google Shape;181;p21"/>
          <p:cNvSpPr txBox="1"/>
          <p:nvPr/>
        </p:nvSpPr>
        <p:spPr>
          <a:xfrm>
            <a:off x="729450" y="2097400"/>
            <a:ext cx="38427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Key Factors for Determining Job Timeline</a:t>
            </a:r>
            <a:endParaRPr sz="1300" b="1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Size of Project</a:t>
            </a:r>
            <a:endParaRPr sz="13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Slope</a:t>
            </a:r>
            <a:endParaRPr sz="13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Roof Substrate</a:t>
            </a:r>
            <a:endParaRPr sz="13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Roof Access (Is a lift required?)</a:t>
            </a:r>
            <a:endParaRPr sz="13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Staging Material</a:t>
            </a:r>
            <a:endParaRPr sz="13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Roof Layout (Are there multiple sections?)</a:t>
            </a:r>
            <a:endParaRPr sz="13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2" name="Google Shape;182;p21"/>
          <p:cNvSpPr txBox="1"/>
          <p:nvPr/>
        </p:nvSpPr>
        <p:spPr>
          <a:xfrm>
            <a:off x="4572000" y="1945525"/>
            <a:ext cx="40101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1" dirty="0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Roboto"/>
              <a:buChar char="●"/>
            </a:pPr>
            <a:r>
              <a:rPr lang="en" sz="1300" dirty="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System/Chemistry being installed</a:t>
            </a:r>
            <a:endParaRPr sz="1300" dirty="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Roboto"/>
              <a:buChar char="●"/>
            </a:pPr>
            <a:r>
              <a:rPr lang="en" sz="1300" dirty="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Application Method</a:t>
            </a:r>
            <a:endParaRPr sz="1300" dirty="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Roboto"/>
              <a:buChar char="●"/>
            </a:pPr>
            <a:r>
              <a:rPr lang="en" sz="1300" dirty="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Time of Year/Weather Conditions</a:t>
            </a:r>
            <a:endParaRPr sz="1300" dirty="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Roboto"/>
              <a:buChar char="●"/>
            </a:pPr>
            <a:r>
              <a:rPr lang="en" sz="1300" dirty="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Prep required in advance of coating</a:t>
            </a:r>
            <a:endParaRPr sz="1300" dirty="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Roboto"/>
              <a:buChar char="●"/>
            </a:pPr>
            <a:r>
              <a:rPr lang="en" sz="1300" dirty="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Logistics (distance from contractors location)</a:t>
            </a:r>
            <a:endParaRPr sz="1300" dirty="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4605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</a:pPr>
            <a:endParaRPr sz="1300" dirty="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6"/>
          <p:cNvSpPr/>
          <p:nvPr/>
        </p:nvSpPr>
        <p:spPr>
          <a:xfrm>
            <a:off x="776375" y="1128750"/>
            <a:ext cx="421800" cy="114000"/>
          </a:xfrm>
          <a:prstGeom prst="rect">
            <a:avLst/>
          </a:prstGeom>
          <a:solidFill>
            <a:srgbClr val="0925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6"/>
          <p:cNvSpPr/>
          <p:nvPr/>
        </p:nvSpPr>
        <p:spPr>
          <a:xfrm>
            <a:off x="1198146" y="1128750"/>
            <a:ext cx="421800" cy="114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2" name="Google Shape;11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6"/>
          <p:cNvSpPr txBox="1"/>
          <p:nvPr/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Estimating Job Costs</a:t>
            </a:r>
            <a:endParaRPr sz="2600">
              <a:solidFill>
                <a:srgbClr val="092543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14" name="Google Shape;114;p16"/>
          <p:cNvSpPr txBox="1"/>
          <p:nvPr/>
        </p:nvSpPr>
        <p:spPr>
          <a:xfrm>
            <a:off x="729450" y="2097400"/>
            <a:ext cx="6210300" cy="29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Met-A-Gard (10-Year System)</a:t>
            </a:r>
            <a:endParaRPr sz="1300" b="1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Roof Type ……………………………………………… Basic R-panel metal roof with moderate rust</a:t>
            </a:r>
            <a:endParaRPr sz="13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Roof Size ……………………………………………………………………. 25,000 Square Feet (250’ x 100’)</a:t>
            </a:r>
            <a:endParaRPr sz="13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Stretch Factor </a:t>
            </a:r>
            <a:r>
              <a:rPr lang="en" sz="13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……………………………………………………………………………………………………………… </a:t>
            </a:r>
            <a:r>
              <a:rPr lang="en" sz="1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15%</a:t>
            </a:r>
            <a:endParaRPr sz="13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Waste Factor …………………………………………………………………………………………………………………. 5%</a:t>
            </a:r>
            <a:endParaRPr sz="13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Total Area (including stretch &amp; waste) …………………………………………. 30,000 Square Feet</a:t>
            </a:r>
            <a:endParaRPr sz="13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(4) Horizontal Seams (including ridge cap) …..…………………………………… 250 Linear Feet</a:t>
            </a:r>
            <a:endParaRPr sz="13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(12) Skylights  …………………………………………………………………………………………………………… 3’ x 6’</a:t>
            </a:r>
            <a:endParaRPr sz="13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(5) Pipe Vents .…………..………………………………………………………………………………….. 2’ Diameter</a:t>
            </a:r>
            <a:endParaRPr sz="13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(2) HVAC Units …………………………………………………………………………………………….. 24’ Diameter</a:t>
            </a:r>
            <a:endParaRPr sz="13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5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3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1066</Words>
  <Application>Microsoft Macintosh PowerPoint</Application>
  <PresentationFormat>On-screen Show (16:9)</PresentationFormat>
  <Paragraphs>275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Raleway</vt:lpstr>
      <vt:lpstr>Lato</vt:lpstr>
      <vt:lpstr>Roboto</vt:lpstr>
      <vt:lpstr>Roboto Black</vt:lpstr>
      <vt:lpstr>Arial</vt:lpstr>
      <vt:lpstr>Streamline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Kamrey Marchand</cp:lastModifiedBy>
  <cp:revision>6</cp:revision>
  <dcterms:modified xsi:type="dcterms:W3CDTF">2023-04-21T14:53:51Z</dcterms:modified>
</cp:coreProperties>
</file>