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Raleway" pitchFamily="2" charset="77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boto Black" panose="02000000000000000000" pitchFamily="2" charset="0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5909092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55909092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590909246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5590909246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5590909246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5590909246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5590909246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5590909246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5590909246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5590909246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590909246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5590909246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590909246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5590909246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5590909246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5590909246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5590909246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5590909246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5590909246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5590909246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59090924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559090924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59090924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59090924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590909246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5590909246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59090924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559090924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590909246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5590909246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590909246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5590909246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590909246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5590909246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590909246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5590909246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americanweatherstar.com/technical/safety-data-sheets/#acrylic-roof-coatings-mastic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americanweatherstar.com/technical/cross-reference-chart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hyperlink" Target="https://www.americanweatherstar.com/technical/application-guidelin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hyperlink" Target="https://www.americanweatherstar.com/wp-admin/admin-ajax.php?juwpfisadmin=false&amp;action=wpfd&amp;task=file.download&amp;wpfd_category_id=126&amp;wpfd_file_id=84622&amp;token=26c9d79a6f92eb6a40ebf143558a9556&amp;preview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hyperlink" Target="https://www.americanweatherstar.com/technical/mastic-coverage-rat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hyperlink" Target="https://www.americanweatherstar.com/technical/detail-drawings/#flat-roof-mastic-detail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hyperlink" Target="https://www.americanweatherstar.com/technical/support-documents/#coatings-spray-guides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mericanweatherstar.com/roof-coatings-101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youtube.com/playlist?list=PL-ZnAqnY7w5v7pYy2tYJT9MiEzH_DKa6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 idx="4294967295"/>
          </p:nvPr>
        </p:nvSpPr>
        <p:spPr>
          <a:xfrm>
            <a:off x="729450" y="30169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LUNCH &amp; LEARN</a:t>
            </a:r>
            <a:endParaRPr sz="4200" b="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4294967295"/>
          </p:nvPr>
        </p:nvSpPr>
        <p:spPr>
          <a:xfrm>
            <a:off x="729627" y="359707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Technical Services &amp; Documents</a:t>
            </a:r>
            <a:endParaRPr sz="240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4425" y="4207775"/>
            <a:ext cx="2109951" cy="6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Technical 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Documents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Safety Data Sheets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776375" y="4437800"/>
            <a:ext cx="5139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2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SDS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91803">
            <a:off x="5387653" y="1124201"/>
            <a:ext cx="2231047" cy="28959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0" name="Google Shape;180;p22"/>
          <p:cNvSpPr/>
          <p:nvPr/>
        </p:nvSpPr>
        <p:spPr>
          <a:xfrm rot="-975151">
            <a:off x="5052714" y="1472649"/>
            <a:ext cx="714972" cy="240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97236">
            <a:off x="5783594" y="1180613"/>
            <a:ext cx="2230416" cy="2896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2" name="Google Shape;182;p22"/>
          <p:cNvSpPr/>
          <p:nvPr/>
        </p:nvSpPr>
        <p:spPr>
          <a:xfrm>
            <a:off x="5755125" y="1242750"/>
            <a:ext cx="645600" cy="23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69944">
            <a:off x="5755125" y="1264999"/>
            <a:ext cx="645600" cy="18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5100" y="1242799"/>
            <a:ext cx="735051" cy="21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74530" y="1173063"/>
            <a:ext cx="2233795" cy="2895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6" name="Google Shape;186;p22"/>
          <p:cNvSpPr/>
          <p:nvPr/>
        </p:nvSpPr>
        <p:spPr>
          <a:xfrm>
            <a:off x="6315100" y="1220775"/>
            <a:ext cx="645600" cy="17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5825" y="1240149"/>
            <a:ext cx="645600" cy="18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136584">
            <a:off x="5046050" y="1499999"/>
            <a:ext cx="645600" cy="185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Technical 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Documents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Cross Reference Sheets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776375" y="4437800"/>
            <a:ext cx="16623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Cross Reference Sheets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0" name="Google Shape;200;p23"/>
          <p:cNvPicPr preferRelativeResize="0"/>
          <p:nvPr/>
        </p:nvPicPr>
        <p:blipFill rotWithShape="1">
          <a:blip r:embed="rId5">
            <a:alphaModFix/>
          </a:blip>
          <a:srcRect l="169" r="169"/>
          <a:stretch/>
        </p:blipFill>
        <p:spPr>
          <a:xfrm rot="-1091803">
            <a:off x="5387653" y="1124200"/>
            <a:ext cx="2231048" cy="2895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1" name="Google Shape;201;p23"/>
          <p:cNvPicPr preferRelativeResize="0"/>
          <p:nvPr/>
        </p:nvPicPr>
        <p:blipFill rotWithShape="1">
          <a:blip r:embed="rId6">
            <a:alphaModFix/>
          </a:blip>
          <a:srcRect l="89" r="89"/>
          <a:stretch/>
        </p:blipFill>
        <p:spPr>
          <a:xfrm rot="-197237">
            <a:off x="5783593" y="1180612"/>
            <a:ext cx="2230416" cy="2896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2" name="Google Shape;20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5100" y="1242799"/>
            <a:ext cx="735051" cy="21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 rotWithShape="1">
          <a:blip r:embed="rId8">
            <a:alphaModFix/>
          </a:blip>
          <a:srcRect t="9" b="19"/>
          <a:stretch/>
        </p:blipFill>
        <p:spPr>
          <a:xfrm>
            <a:off x="6274530" y="1173063"/>
            <a:ext cx="2233794" cy="2896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Technical 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Documents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Application Guidelines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776375" y="4437800"/>
            <a:ext cx="15576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4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Guidelines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5" name="Google Shape;215;p24"/>
          <p:cNvPicPr preferRelativeResize="0"/>
          <p:nvPr/>
        </p:nvPicPr>
        <p:blipFill rotWithShape="1">
          <a:blip r:embed="rId5">
            <a:alphaModFix/>
          </a:blip>
          <a:srcRect l="228" r="238"/>
          <a:stretch/>
        </p:blipFill>
        <p:spPr>
          <a:xfrm rot="-6">
            <a:off x="5838491" y="1050499"/>
            <a:ext cx="2522635" cy="32753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6" name="Google Shape;21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5100" y="1242799"/>
            <a:ext cx="735051" cy="21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 rotWithShape="1">
          <a:blip r:embed="rId7">
            <a:alphaModFix/>
          </a:blip>
          <a:srcRect l="59" r="59"/>
          <a:stretch/>
        </p:blipFill>
        <p:spPr>
          <a:xfrm>
            <a:off x="5004126" y="818502"/>
            <a:ext cx="2526457" cy="3275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8" name="Google Shape;218;p24"/>
          <p:cNvSpPr/>
          <p:nvPr/>
        </p:nvSpPr>
        <p:spPr>
          <a:xfrm>
            <a:off x="5143125" y="1049625"/>
            <a:ext cx="932400" cy="33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2900" y="1107325"/>
            <a:ext cx="735084" cy="2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Technical 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Documents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5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Metal Roof Estimating Guide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776375" y="4437800"/>
            <a:ext cx="19095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5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Metal Roof Estimating Guide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1" name="Google Shape;231;p25"/>
          <p:cNvPicPr preferRelativeResize="0"/>
          <p:nvPr/>
        </p:nvPicPr>
        <p:blipFill rotWithShape="1">
          <a:blip r:embed="rId5">
            <a:alphaModFix/>
          </a:blip>
          <a:srcRect l="189" r="179"/>
          <a:stretch/>
        </p:blipFill>
        <p:spPr>
          <a:xfrm rot="-6">
            <a:off x="5838491" y="1050499"/>
            <a:ext cx="2522635" cy="32753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2" name="Google Shape;23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5100" y="1242799"/>
            <a:ext cx="735051" cy="21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/>
          <p:cNvPicPr preferRelativeResize="0"/>
          <p:nvPr/>
        </p:nvPicPr>
        <p:blipFill rotWithShape="1">
          <a:blip r:embed="rId7">
            <a:alphaModFix/>
          </a:blip>
          <a:srcRect l="59" r="59"/>
          <a:stretch/>
        </p:blipFill>
        <p:spPr>
          <a:xfrm>
            <a:off x="5004126" y="818502"/>
            <a:ext cx="2526457" cy="3275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Technical 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Documents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39" name="Google Shape;239;p26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6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Mastic Coverage Rates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6"/>
          <p:cNvSpPr/>
          <p:nvPr/>
        </p:nvSpPr>
        <p:spPr>
          <a:xfrm>
            <a:off x="776375" y="4437800"/>
            <a:ext cx="15885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6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Mastic Coverage Rates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5" name="Google Shape;24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5100" y="1242799"/>
            <a:ext cx="735051" cy="21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52450" y="818500"/>
            <a:ext cx="4239800" cy="32753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Technical 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Documents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7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Google Shape;2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7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Detail Drawings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27"/>
          <p:cNvSpPr/>
          <p:nvPr/>
        </p:nvSpPr>
        <p:spPr>
          <a:xfrm>
            <a:off x="776375" y="4437800"/>
            <a:ext cx="11748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7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 Drawings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8" name="Google Shape;25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5100" y="1242799"/>
            <a:ext cx="735051" cy="21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7"/>
          <p:cNvPicPr preferRelativeResize="0"/>
          <p:nvPr/>
        </p:nvPicPr>
        <p:blipFill rotWithShape="1">
          <a:blip r:embed="rId6">
            <a:alphaModFix/>
          </a:blip>
          <a:srcRect l="19" r="9"/>
          <a:stretch/>
        </p:blipFill>
        <p:spPr>
          <a:xfrm>
            <a:off x="4252450" y="818500"/>
            <a:ext cx="4239799" cy="3275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0" name="Google Shape;260;p27"/>
          <p:cNvSpPr/>
          <p:nvPr/>
        </p:nvSpPr>
        <p:spPr>
          <a:xfrm>
            <a:off x="4377500" y="3457550"/>
            <a:ext cx="821100" cy="42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9625" y="3531650"/>
            <a:ext cx="893676" cy="2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8"/>
          <p:cNvPicPr preferRelativeResize="0"/>
          <p:nvPr/>
        </p:nvPicPr>
        <p:blipFill rotWithShape="1">
          <a:blip r:embed="rId3">
            <a:alphaModFix/>
          </a:blip>
          <a:srcRect l="109" r="109"/>
          <a:stretch/>
        </p:blipFill>
        <p:spPr>
          <a:xfrm rot="-1169239">
            <a:off x="5199104" y="1639226"/>
            <a:ext cx="2231046" cy="2895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7" name="Google Shape;267;p28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Technical 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Documents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68" name="Google Shape;268;p28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8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0" name="Google Shape;27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8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Coatings Spray Guide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776375" y="4437800"/>
            <a:ext cx="15018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8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Coating Spray Guides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4" name="Google Shape;274;p28"/>
          <p:cNvPicPr preferRelativeResize="0"/>
          <p:nvPr/>
        </p:nvPicPr>
        <p:blipFill rotWithShape="1">
          <a:blip r:embed="rId6">
            <a:alphaModFix/>
          </a:blip>
          <a:srcRect l="109" r="109"/>
          <a:stretch/>
        </p:blipFill>
        <p:spPr>
          <a:xfrm rot="1251080">
            <a:off x="6170454" y="1378288"/>
            <a:ext cx="2231046" cy="28959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75" name="Google Shape;275;p28"/>
          <p:cNvPicPr preferRelativeResize="0"/>
          <p:nvPr/>
        </p:nvPicPr>
        <p:blipFill rotWithShape="1">
          <a:blip r:embed="rId7">
            <a:alphaModFix/>
          </a:blip>
          <a:srcRect l="308" r="308"/>
          <a:stretch/>
        </p:blipFill>
        <p:spPr>
          <a:xfrm rot="491380">
            <a:off x="5747394" y="919150"/>
            <a:ext cx="2230416" cy="2896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76" name="Google Shape;276;p28"/>
          <p:cNvPicPr preferRelativeResize="0"/>
          <p:nvPr/>
        </p:nvPicPr>
        <p:blipFill rotWithShape="1">
          <a:blip r:embed="rId8">
            <a:alphaModFix/>
          </a:blip>
          <a:srcRect t="9" b="19"/>
          <a:stretch/>
        </p:blipFill>
        <p:spPr>
          <a:xfrm rot="-486182">
            <a:off x="5246681" y="526875"/>
            <a:ext cx="2233794" cy="28960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Technical Documents</a:t>
            </a:r>
            <a:endParaRPr b="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82" name="Google Shape;282;p29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9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4" name="Google Shape;2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9"/>
          <p:cNvSpPr txBox="1"/>
          <p:nvPr/>
        </p:nvSpPr>
        <p:spPr>
          <a:xfrm>
            <a:off x="776375" y="1929750"/>
            <a:ext cx="6210300" cy="29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rm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Approvals</a:t>
            </a: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6" name="Google Shape;286;p29"/>
          <p:cNvPicPr preferRelativeResize="0"/>
          <p:nvPr/>
        </p:nvPicPr>
        <p:blipFill rotWithShape="1">
          <a:blip r:embed="rId4">
            <a:alphaModFix/>
          </a:blip>
          <a:srcRect l="-1590" r="-1704"/>
          <a:stretch/>
        </p:blipFill>
        <p:spPr>
          <a:xfrm>
            <a:off x="1036225" y="2341225"/>
            <a:ext cx="7075151" cy="9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543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/>
          <p:nvPr/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For more information, visit our website: www.americanweatherstar.com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92" name="Google Shape;292;p30"/>
          <p:cNvSpPr/>
          <p:nvPr/>
        </p:nvSpPr>
        <p:spPr>
          <a:xfrm>
            <a:off x="789475" y="1128750"/>
            <a:ext cx="435300" cy="11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1224975" y="1128750"/>
            <a:ext cx="4353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Google Shape;2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25" y="3314175"/>
            <a:ext cx="2584453" cy="199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54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789475" y="1128750"/>
            <a:ext cx="435300" cy="11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1224975" y="1128750"/>
            <a:ext cx="4353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Technical Services</a:t>
            </a:r>
            <a:endParaRPr sz="3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Presentation Outline</a:t>
            </a:r>
            <a:endParaRPr b="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6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Field Reps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3rd Party Consultants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Hail Expertise: Casualty Consulting Services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Inside Technical Services: Eric Long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Application Guidelines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Coverage Rates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Details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Samples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Tech App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Tech Talk Video Services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Roof Coatings 101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Roof Coatings 101</a:t>
            </a:r>
            <a:endParaRPr b="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2750" y="1853850"/>
            <a:ext cx="3978499" cy="27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776375" y="4437800"/>
            <a:ext cx="13662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Roof Coatings 101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Tech Talk</a:t>
            </a:r>
            <a:endParaRPr b="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/>
          <p:nvPr/>
        </p:nvSpPr>
        <p:spPr>
          <a:xfrm>
            <a:off x="776375" y="4437800"/>
            <a:ext cx="8436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 Talk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1950" y="1743275"/>
            <a:ext cx="4720094" cy="267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Documents &amp; Catalog</a:t>
            </a:r>
            <a:endParaRPr b="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4">
            <a:alphaModFix/>
          </a:blip>
          <a:srcRect t="99" b="99"/>
          <a:stretch/>
        </p:blipFill>
        <p:spPr>
          <a:xfrm rot="1027294">
            <a:off x="1256278" y="2267571"/>
            <a:ext cx="1508344" cy="19515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7" name="Google Shape;13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375" y="2267589"/>
            <a:ext cx="1508345" cy="195158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6">
            <a:alphaModFix/>
          </a:blip>
          <a:srcRect l="189" r="199"/>
          <a:stretch/>
        </p:blipFill>
        <p:spPr>
          <a:xfrm rot="1319998">
            <a:off x="3918466" y="2269540"/>
            <a:ext cx="1501585" cy="19476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7">
            <a:alphaModFix/>
          </a:blip>
          <a:srcRect l="189" r="189"/>
          <a:stretch/>
        </p:blipFill>
        <p:spPr>
          <a:xfrm>
            <a:off x="3409325" y="2258828"/>
            <a:ext cx="1518574" cy="19690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0" name="Google Shape;14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3609">
            <a:off x="6396242" y="2259595"/>
            <a:ext cx="1519920" cy="19675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1" name="Google Shape;141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87750" y="2258825"/>
            <a:ext cx="1519918" cy="19667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App</a:t>
            </a:r>
            <a:endParaRPr b="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9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6964" y="1853850"/>
            <a:ext cx="3830076" cy="255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543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/>
          <p:nvPr/>
        </p:nvSpPr>
        <p:spPr>
          <a:xfrm>
            <a:off x="789475" y="1128750"/>
            <a:ext cx="435300" cy="11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1224975" y="1128750"/>
            <a:ext cx="4353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/>
          <p:nvPr/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Technical Documents</a:t>
            </a:r>
            <a:endParaRPr sz="3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Technical Documents</a:t>
            </a:r>
            <a:endParaRPr b="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6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Product Data Sheets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Safety Data Sheets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Roof Surface Cross Reference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Application Guidelines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Metal Roof Stretch Factor Guide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Mastic Coverage Rates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Details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Spray Guides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Approvals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1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Macintosh PowerPoint</Application>
  <PresentationFormat>On-screen Show (16:9)</PresentationFormat>
  <Paragraphs>63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Roboto Black</vt:lpstr>
      <vt:lpstr>Roboto</vt:lpstr>
      <vt:lpstr>Raleway</vt:lpstr>
      <vt:lpstr>Arial</vt:lpstr>
      <vt:lpstr>Lato</vt:lpstr>
      <vt:lpstr>Streamline</vt:lpstr>
      <vt:lpstr>LUNCH &amp; LEARN</vt:lpstr>
      <vt:lpstr>PowerPoint Presentation</vt:lpstr>
      <vt:lpstr>Presentation Outline</vt:lpstr>
      <vt:lpstr>Roof Coatings 101</vt:lpstr>
      <vt:lpstr>Tech Talk</vt:lpstr>
      <vt:lpstr>Documents &amp; Catalog</vt:lpstr>
      <vt:lpstr>App</vt:lpstr>
      <vt:lpstr>PowerPoint Presentation</vt:lpstr>
      <vt:lpstr>Technical 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Documents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&amp; LEARN</dc:title>
  <cp:lastModifiedBy>Kamrey Marchand</cp:lastModifiedBy>
  <cp:revision>1</cp:revision>
  <dcterms:modified xsi:type="dcterms:W3CDTF">2022-10-24T14:14:18Z</dcterms:modified>
</cp:coreProperties>
</file>