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29"/>
  </p:handoutMasterIdLst>
  <p:sldIdLst>
    <p:sldId id="256" r:id="rId2"/>
    <p:sldId id="261" r:id="rId3"/>
    <p:sldId id="263" r:id="rId4"/>
    <p:sldId id="264" r:id="rId5"/>
    <p:sldId id="262" r:id="rId6"/>
    <p:sldId id="292" r:id="rId7"/>
    <p:sldId id="257" r:id="rId8"/>
    <p:sldId id="259" r:id="rId9"/>
    <p:sldId id="258" r:id="rId10"/>
    <p:sldId id="260" r:id="rId11"/>
    <p:sldId id="265" r:id="rId12"/>
    <p:sldId id="266" r:id="rId13"/>
    <p:sldId id="269" r:id="rId14"/>
    <p:sldId id="267" r:id="rId15"/>
    <p:sldId id="270" r:id="rId16"/>
    <p:sldId id="272" r:id="rId17"/>
    <p:sldId id="268" r:id="rId18"/>
    <p:sldId id="273" r:id="rId19"/>
    <p:sldId id="278" r:id="rId20"/>
    <p:sldId id="279" r:id="rId21"/>
    <p:sldId id="280" r:id="rId22"/>
    <p:sldId id="282" r:id="rId23"/>
    <p:sldId id="291" r:id="rId24"/>
    <p:sldId id="289" r:id="rId25"/>
    <p:sldId id="288" r:id="rId26"/>
    <p:sldId id="274" r:id="rId27"/>
    <p:sldId id="281" r:id="rId28"/>
  </p:sldIdLst>
  <p:sldSz cx="24387175" cy="13716000"/>
  <p:notesSz cx="6858000" cy="9144000"/>
  <p:defaultTextStyle>
    <a:defPPr>
      <a:defRPr lang="en-US"/>
    </a:defPPr>
    <a:lvl1pPr marL="0" algn="l" defTabSz="1865376" rtl="0" eaLnBrk="1" latinLnBrk="0" hangingPunct="1">
      <a:defRPr sz="3672" kern="1200">
        <a:solidFill>
          <a:schemeClr val="tx1"/>
        </a:solidFill>
        <a:latin typeface="+mn-lt"/>
        <a:ea typeface="+mn-ea"/>
        <a:cs typeface="+mn-cs"/>
      </a:defRPr>
    </a:lvl1pPr>
    <a:lvl2pPr marL="932688" algn="l" defTabSz="1865376" rtl="0" eaLnBrk="1" latinLnBrk="0" hangingPunct="1">
      <a:defRPr sz="3672" kern="1200">
        <a:solidFill>
          <a:schemeClr val="tx1"/>
        </a:solidFill>
        <a:latin typeface="+mn-lt"/>
        <a:ea typeface="+mn-ea"/>
        <a:cs typeface="+mn-cs"/>
      </a:defRPr>
    </a:lvl2pPr>
    <a:lvl3pPr marL="1865376" algn="l" defTabSz="1865376" rtl="0" eaLnBrk="1" latinLnBrk="0" hangingPunct="1">
      <a:defRPr sz="3672" kern="1200">
        <a:solidFill>
          <a:schemeClr val="tx1"/>
        </a:solidFill>
        <a:latin typeface="+mn-lt"/>
        <a:ea typeface="+mn-ea"/>
        <a:cs typeface="+mn-cs"/>
      </a:defRPr>
    </a:lvl3pPr>
    <a:lvl4pPr marL="2798064" algn="l" defTabSz="1865376" rtl="0" eaLnBrk="1" latinLnBrk="0" hangingPunct="1">
      <a:defRPr sz="3672" kern="1200">
        <a:solidFill>
          <a:schemeClr val="tx1"/>
        </a:solidFill>
        <a:latin typeface="+mn-lt"/>
        <a:ea typeface="+mn-ea"/>
        <a:cs typeface="+mn-cs"/>
      </a:defRPr>
    </a:lvl4pPr>
    <a:lvl5pPr marL="3730752" algn="l" defTabSz="1865376" rtl="0" eaLnBrk="1" latinLnBrk="0" hangingPunct="1">
      <a:defRPr sz="3672" kern="1200">
        <a:solidFill>
          <a:schemeClr val="tx1"/>
        </a:solidFill>
        <a:latin typeface="+mn-lt"/>
        <a:ea typeface="+mn-ea"/>
        <a:cs typeface="+mn-cs"/>
      </a:defRPr>
    </a:lvl5pPr>
    <a:lvl6pPr marL="4663440" algn="l" defTabSz="1865376" rtl="0" eaLnBrk="1" latinLnBrk="0" hangingPunct="1">
      <a:defRPr sz="3672" kern="1200">
        <a:solidFill>
          <a:schemeClr val="tx1"/>
        </a:solidFill>
        <a:latin typeface="+mn-lt"/>
        <a:ea typeface="+mn-ea"/>
        <a:cs typeface="+mn-cs"/>
      </a:defRPr>
    </a:lvl6pPr>
    <a:lvl7pPr marL="5596128" algn="l" defTabSz="1865376" rtl="0" eaLnBrk="1" latinLnBrk="0" hangingPunct="1">
      <a:defRPr sz="3672" kern="1200">
        <a:solidFill>
          <a:schemeClr val="tx1"/>
        </a:solidFill>
        <a:latin typeface="+mn-lt"/>
        <a:ea typeface="+mn-ea"/>
        <a:cs typeface="+mn-cs"/>
      </a:defRPr>
    </a:lvl7pPr>
    <a:lvl8pPr marL="6528816" algn="l" defTabSz="1865376" rtl="0" eaLnBrk="1" latinLnBrk="0" hangingPunct="1">
      <a:defRPr sz="3672" kern="1200">
        <a:solidFill>
          <a:schemeClr val="tx1"/>
        </a:solidFill>
        <a:latin typeface="+mn-lt"/>
        <a:ea typeface="+mn-ea"/>
        <a:cs typeface="+mn-cs"/>
      </a:defRPr>
    </a:lvl8pPr>
    <a:lvl9pPr marL="7461504" algn="l" defTabSz="1865376" rtl="0" eaLnBrk="1" latinLnBrk="0" hangingPunct="1">
      <a:defRPr sz="36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289" userDrawn="1">
          <p15:clr>
            <a:srgbClr val="F26B43"/>
          </p15:clr>
        </p15:guide>
        <p15:guide id="3" pos="7681" userDrawn="1">
          <p15:clr>
            <a:srgbClr val="000000"/>
          </p15:clr>
        </p15:guide>
        <p15:guide id="4" pos="15073" userDrawn="1">
          <p15:clr>
            <a:srgbClr val="F26B43"/>
          </p15:clr>
        </p15:guide>
        <p15:guide id="5" orient="horz" pos="8352" userDrawn="1">
          <p15:clr>
            <a:srgbClr val="A4A3A4"/>
          </p15:clr>
        </p15:guide>
        <p15:guide id="6" orient="horz" pos="4320" userDrawn="1">
          <p15:clr>
            <a:srgbClr val="000000"/>
          </p15:clr>
        </p15:guide>
        <p15:guide id="7" orient="horz" pos="4488" userDrawn="1">
          <p15:clr>
            <a:srgbClr val="A4A3A4"/>
          </p15:clr>
        </p15:guide>
        <p15:guide id="8" orient="horz" pos="4176" userDrawn="1">
          <p15:clr>
            <a:srgbClr val="A4A3A4"/>
          </p15:clr>
        </p15:guide>
        <p15:guide id="9" pos="7825" userDrawn="1">
          <p15:clr>
            <a:srgbClr val="F26B43"/>
          </p15:clr>
        </p15:guide>
        <p15:guide id="10" pos="7537" userDrawn="1">
          <p15:clr>
            <a:srgbClr val="F26B43"/>
          </p15:clr>
        </p15:guide>
        <p15:guide id="11" pos="3961" userDrawn="1">
          <p15:clr>
            <a:srgbClr val="F26B43"/>
          </p15:clr>
        </p15:guide>
        <p15:guide id="12" pos="10153" userDrawn="1">
          <p15:clr>
            <a:srgbClr val="F26B43"/>
          </p15:clr>
        </p15:guide>
        <p15:guide id="13" pos="2737" userDrawn="1">
          <p15:clr>
            <a:srgbClr val="F26B43"/>
          </p15:clr>
        </p15:guide>
        <p15:guide id="14" pos="5185" userDrawn="1">
          <p15:clr>
            <a:srgbClr val="F26B43"/>
          </p15:clr>
        </p15:guide>
        <p15:guide id="15" pos="11401" userDrawn="1">
          <p15:clr>
            <a:srgbClr val="F26B43"/>
          </p15:clr>
        </p15:guide>
        <p15:guide id="16" pos="12601" userDrawn="1">
          <p15:clr>
            <a:srgbClr val="F26B43"/>
          </p15:clr>
        </p15:guide>
        <p15:guide id="17" orient="horz" pos="2928" userDrawn="1">
          <p15:clr>
            <a:srgbClr val="A4A3A4"/>
          </p15:clr>
        </p15:guide>
        <p15:guide id="18" orient="horz" pos="5712" userDrawn="1">
          <p15:clr>
            <a:srgbClr val="A4A3A4"/>
          </p15:clr>
        </p15:guide>
        <p15:guide id="19" orient="horz" pos="2784" userDrawn="1">
          <p15:clr>
            <a:srgbClr val="A4A3A4"/>
          </p15:clr>
        </p15:guide>
        <p15:guide id="20" orient="horz" pos="3072" userDrawn="1">
          <p15:clr>
            <a:srgbClr val="A4A3A4"/>
          </p15:clr>
        </p15:guide>
        <p15:guide id="21" orient="horz" pos="5568" userDrawn="1">
          <p15:clr>
            <a:srgbClr val="A4A3A4"/>
          </p15:clr>
        </p15:guide>
        <p15:guide id="22" orient="horz" pos="5856" userDrawn="1">
          <p15:clr>
            <a:srgbClr val="A4A3A4"/>
          </p15:clr>
        </p15:guide>
        <p15:guide id="23" pos="1513" userDrawn="1">
          <p15:clr>
            <a:srgbClr val="F26B43"/>
          </p15:clr>
        </p15:guide>
        <p15:guide id="24" pos="13849" userDrawn="1">
          <p15:clr>
            <a:srgbClr val="F26B43"/>
          </p15:clr>
        </p15:guide>
        <p15:guide id="25" orient="horz" pos="768" userDrawn="1">
          <p15:clr>
            <a:srgbClr val="A4A3A4"/>
          </p15:clr>
        </p15:guide>
        <p15:guide id="26" orient="horz" pos="7872" userDrawn="1">
          <p15:clr>
            <a:srgbClr val="A4A3A4"/>
          </p15:clr>
        </p15:guide>
        <p15:guide id="27" pos="8929" userDrawn="1">
          <p15:clr>
            <a:srgbClr val="F26B43"/>
          </p15:clr>
        </p15:guide>
        <p15:guide id="28" pos="6409" userDrawn="1">
          <p15:clr>
            <a:srgbClr val="F26B43"/>
          </p15:clr>
        </p15:guide>
        <p15:guide id="29" pos="6505" userDrawn="1">
          <p15:clr>
            <a:srgbClr val="FDE53C"/>
          </p15:clr>
        </p15:guide>
        <p15:guide id="30" pos="5329" userDrawn="1">
          <p15:clr>
            <a:srgbClr val="FDE53C"/>
          </p15:clr>
        </p15:guide>
        <p15:guide id="31" pos="4225" userDrawn="1">
          <p15:clr>
            <a:srgbClr val="FDE53C"/>
          </p15:clr>
        </p15:guide>
        <p15:guide id="32" pos="3073" userDrawn="1">
          <p15:clr>
            <a:srgbClr val="FDE53C"/>
          </p15:clr>
        </p15:guide>
        <p15:guide id="33" pos="1921" userDrawn="1">
          <p15:clr>
            <a:srgbClr val="FDE53C"/>
          </p15:clr>
        </p15:guide>
        <p15:guide id="34" pos="793" userDrawn="1">
          <p15:clr>
            <a:srgbClr val="FDE53C"/>
          </p15:clr>
        </p15:guide>
        <p15:guide id="35" pos="8833" userDrawn="1">
          <p15:clr>
            <a:srgbClr val="FDE53C"/>
          </p15:clr>
        </p15:guide>
        <p15:guide id="36" pos="9985" userDrawn="1">
          <p15:clr>
            <a:srgbClr val="FDE53C"/>
          </p15:clr>
        </p15:guide>
        <p15:guide id="37" pos="11137" userDrawn="1">
          <p15:clr>
            <a:srgbClr val="FDE53C"/>
          </p15:clr>
        </p15:guide>
        <p15:guide id="38" pos="12241" userDrawn="1">
          <p15:clr>
            <a:srgbClr val="FDE53C"/>
          </p15:clr>
        </p15:guide>
        <p15:guide id="39" pos="13441" userDrawn="1">
          <p15:clr>
            <a:srgbClr val="FDE53C"/>
          </p15:clr>
        </p15:guide>
        <p15:guide id="40" pos="14593" userDrawn="1">
          <p15:clr>
            <a:srgbClr val="FDE53C"/>
          </p15:clr>
        </p15:guide>
        <p15:guide id="41" pos="8449" userDrawn="1">
          <p15:clr>
            <a:srgbClr val="5ACBF0"/>
          </p15:clr>
        </p15:guide>
        <p15:guide id="42" pos="6889" userDrawn="1">
          <p15:clr>
            <a:srgbClr val="5ACBF0"/>
          </p15:clr>
        </p15:guide>
        <p15:guide id="43" orient="horz" pos="4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272"/>
    <a:srgbClr val="0C2340"/>
    <a:srgbClr val="868686"/>
    <a:srgbClr val="B90A0A"/>
    <a:srgbClr val="A50000"/>
    <a:srgbClr val="002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p:restoredTop sz="94637"/>
  </p:normalViewPr>
  <p:slideViewPr>
    <p:cSldViewPr snapToGrid="0" snapToObjects="1" showGuides="1">
      <p:cViewPr varScale="1">
        <p:scale>
          <a:sx n="64" d="100"/>
          <a:sy n="64" d="100"/>
        </p:scale>
        <p:origin x="224" y="176"/>
      </p:cViewPr>
      <p:guideLst>
        <p:guide orient="horz" pos="264"/>
        <p:guide pos="289"/>
        <p:guide pos="7681"/>
        <p:guide pos="15073"/>
        <p:guide orient="horz" pos="8352"/>
        <p:guide orient="horz" pos="4320"/>
        <p:guide orient="horz" pos="4488"/>
        <p:guide orient="horz" pos="4176"/>
        <p:guide pos="7825"/>
        <p:guide pos="7537"/>
        <p:guide pos="3961"/>
        <p:guide pos="10153"/>
        <p:guide pos="2737"/>
        <p:guide pos="5185"/>
        <p:guide pos="11401"/>
        <p:guide pos="12601"/>
        <p:guide orient="horz" pos="2928"/>
        <p:guide orient="horz" pos="5712"/>
        <p:guide orient="horz" pos="2784"/>
        <p:guide orient="horz" pos="3072"/>
        <p:guide orient="horz" pos="5568"/>
        <p:guide orient="horz" pos="5856"/>
        <p:guide pos="1513"/>
        <p:guide pos="13849"/>
        <p:guide orient="horz" pos="768"/>
        <p:guide orient="horz" pos="7872"/>
        <p:guide pos="8929"/>
        <p:guide pos="6409"/>
        <p:guide pos="6505"/>
        <p:guide pos="5329"/>
        <p:guide pos="4225"/>
        <p:guide pos="3073"/>
        <p:guide pos="1921"/>
        <p:guide pos="793"/>
        <p:guide pos="8833"/>
        <p:guide pos="9985"/>
        <p:guide pos="11137"/>
        <p:guide pos="12241"/>
        <p:guide pos="13441"/>
        <p:guide pos="14593"/>
        <p:guide pos="8449"/>
        <p:guide pos="6889"/>
        <p:guide orient="horz" pos="4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45DDA4-6DDD-9048-83E5-50C412780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648C6-6E4F-6040-810A-C75479F061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303FCA-547F-FC47-8CC8-C166BE115CB3}" type="datetimeFigureOut">
              <a:rPr lang="en-US" smtClean="0"/>
              <a:t>5/23/23</a:t>
            </a:fld>
            <a:endParaRPr lang="en-US"/>
          </a:p>
        </p:txBody>
      </p:sp>
      <p:sp>
        <p:nvSpPr>
          <p:cNvPr id="4" name="Footer Placeholder 3">
            <a:extLst>
              <a:ext uri="{FF2B5EF4-FFF2-40B4-BE49-F238E27FC236}">
                <a16:creationId xmlns:a16="http://schemas.microsoft.com/office/drawing/2014/main" id="{88843232-DC25-DB4A-9B8D-38F663B550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90F012-79C6-9142-8A90-65EA10D9D4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CD1FE9-D8DC-4E4B-AD05-E33579490586}" type="slidenum">
              <a:rPr lang="en-US" smtClean="0"/>
              <a:t>‹#›</a:t>
            </a:fld>
            <a:endParaRPr lang="en-US"/>
          </a:p>
        </p:txBody>
      </p:sp>
    </p:spTree>
    <p:extLst>
      <p:ext uri="{BB962C8B-B14F-4D97-AF65-F5344CB8AC3E}">
        <p14:creationId xmlns:p14="http://schemas.microsoft.com/office/powerpoint/2010/main" val="18092784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1418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8039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5119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11247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7562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464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9C7CB-E9BE-4B4C-B733-CA2D954D74DF}" type="datetimeFigureOut">
              <a:rPr lang="en-US" smtClean="0"/>
              <a:t>5/23/23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34004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B9C7CB-E9BE-4B4C-B733-CA2D954D74DF}" type="datetimeFigureOut">
              <a:rPr lang="en-US" smtClean="0"/>
              <a:t>5/23/23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12186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9C7CB-E9BE-4B4C-B733-CA2D954D74DF}" type="datetimeFigureOut">
              <a:rPr lang="en-US" smtClean="0"/>
              <a:t>5/23/23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25608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5107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24452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BB9C7CB-E9BE-4B4C-B733-CA2D954D74DF}" type="datetimeFigureOut">
              <a:rPr lang="en-US" smtClean="0"/>
              <a:t>5/23/23</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8B7D85D-9592-7041-A56A-BC916D5C95F4}" type="slidenum">
              <a:rPr lang="en-US" smtClean="0"/>
              <a:t>‹#›</a:t>
            </a:fld>
            <a:endParaRPr lang="en-US"/>
          </a:p>
        </p:txBody>
      </p:sp>
    </p:spTree>
    <p:extLst>
      <p:ext uri="{BB962C8B-B14F-4D97-AF65-F5344CB8AC3E}">
        <p14:creationId xmlns:p14="http://schemas.microsoft.com/office/powerpoint/2010/main" val="4248247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youtube.com/watch?v=YM-kB2yPVn4"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hyperlink" Target="https://www.americanweatherstar.com/warranty/stargard-warranty-samples/" TargetMode="External"/><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americanweatherstar.com/wp-admin/admin-ajax.php?juwpfisadmin=false&amp;action=wpfd&amp;task=file.download&amp;wpfd_category_id=134&amp;wpfd_file_id=84895&amp;token=b6472e6d207be6959a2ac81db3910443&amp;preview=1" TargetMode="External"/><Relationship Id="rId2"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americanweatherstar.com/wp-content/uploads/2014/02/stargard-plus-brochure-application-fillable.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www.americanweatherstar.com/wp-admin/admin-ajax.php?juwpfisadmin=false&amp;action=wpfd&amp;task=file.download&amp;wpfd_category_id=72&amp;wpfd_file_id=79803&amp;token=792b956fdbb6514bc0b2122a95decf2a&amp;preview=1" TargetMode="External"/><Relationship Id="rId13" Type="http://schemas.openxmlformats.org/officeDocument/2006/relationships/hyperlink" Target="mailto:info@americanweatherstar.net" TargetMode="External"/><Relationship Id="rId3" Type="http://schemas.openxmlformats.org/officeDocument/2006/relationships/hyperlink" Target="https://www.americanweatherstar.com/wp-admin/admin-ajax.php?juwpfisadmin=false&amp;action=wpfd&amp;task=file.download&amp;wpfd_category_id=211&amp;wpfd_file_id=92890&amp;token=792b956fdbb6514bc0b2122a95decf2a&amp;preview=1" TargetMode="External"/><Relationship Id="rId7" Type="http://schemas.openxmlformats.org/officeDocument/2006/relationships/hyperlink" Target="https://www.americanweatherstar.com/wp-admin/admin-ajax.php?juwpfisadmin=false&amp;action=wpfd&amp;task=file.download&amp;wpfd_category_id=72&amp;wpfd_file_id=79795&amp;token=792b956fdbb6514bc0b2122a95decf2a&amp;preview=1" TargetMode="External"/><Relationship Id="rId12" Type="http://schemas.openxmlformats.org/officeDocument/2006/relationships/hyperlink" Target="http://www.americanweatherstar.com/" TargetMode="External"/><Relationship Id="rId2" Type="http://schemas.openxmlformats.org/officeDocument/2006/relationships/hyperlink" Target="https://www.americanweatherstar.com/wp-admin/admin-ajax.php?juwpfisadmin=false&amp;action=wpfd&amp;task=file.download&amp;wpfd_category_id=211&amp;wpfd_file_id=92926&amp;token=792b956fdbb6514bc0b2122a95decf2a&amp;preview=1" TargetMode="External"/><Relationship Id="rId1" Type="http://schemas.openxmlformats.org/officeDocument/2006/relationships/slideLayout" Target="../slideLayouts/slideLayout1.xml"/><Relationship Id="rId6" Type="http://schemas.openxmlformats.org/officeDocument/2006/relationships/hyperlink" Target="https://www.americanweatherstar.com/wp-admin/admin-ajax.php?juwpfisadmin=false&amp;action=wpfd&amp;task=file.download&amp;wpfd_category_id=72&amp;wpfd_file_id=79821&amp;token=792b956fdbb6514bc0b2122a95decf2a&amp;preview=1" TargetMode="External"/><Relationship Id="rId11" Type="http://schemas.openxmlformats.org/officeDocument/2006/relationships/hyperlink" Target="https://www.americanweatherstar.com/wp-admin/admin-ajax.php?juwpfisadmin=false&amp;action=wpfd&amp;task=file.download&amp;wpfd_category_id=76&amp;wpfd_file_id=79874&amp;token=792b956fdbb6514bc0b2122a95decf2a&amp;preview=1" TargetMode="External"/><Relationship Id="rId5" Type="http://schemas.openxmlformats.org/officeDocument/2006/relationships/hyperlink" Target="https://www.americanweatherstar.com/wp-admin/admin-ajax.php?juwpfisadmin=false&amp;action=wpfd&amp;task=file.download&amp;wpfd_category_id=134&amp;wpfd_file_id=84895&amp;token=b6472e6d207be6959a2ac81db3910443&amp;preview=1" TargetMode="External"/><Relationship Id="rId15" Type="http://schemas.openxmlformats.org/officeDocument/2006/relationships/hyperlink" Target="https://www.americanweatherstar.com/wp-admin/admin-ajax.php?juwpfisadmin=false&amp;action=wpfd&amp;task=file.download&amp;wpfd_category_id=70&amp;wpfd_file_id=84123&amp;token=792b956fdbb6514bc0b2122a95decf2a&amp;preview=1" TargetMode="External"/><Relationship Id="rId10" Type="http://schemas.openxmlformats.org/officeDocument/2006/relationships/hyperlink" Target="https://www.americanweatherstar.com/wp-admin/admin-ajax.php?juwpfisadmin=false&amp;action=wpfd&amp;task=file.download&amp;wpfd_category_id=75&amp;wpfd_file_id=79853&amp;token=792b956fdbb6514bc0b2122a95decf2a&amp;preview=1" TargetMode="External"/><Relationship Id="rId4" Type="http://schemas.openxmlformats.org/officeDocument/2006/relationships/hyperlink" Target="https://www.americanweatherstar.com/warranty/stargard-warranty-samples/" TargetMode="External"/><Relationship Id="rId9" Type="http://schemas.openxmlformats.org/officeDocument/2006/relationships/hyperlink" Target="https://www.americanweatherstar.com/wp-admin/admin-ajax.php?juwpfisadmin=false&amp;action=wpfd&amp;task=file.download&amp;wpfd_category_id=72&amp;wpfd_file_id=79807&amp;token=792b956fdbb6514bc0b2122a95decf2a&amp;preview=1" TargetMode="External"/><Relationship Id="rId14" Type="http://schemas.openxmlformats.org/officeDocument/2006/relationships/hyperlink" Target="https://www.americanweatherstar.com/wp-admin/admin-ajax.php?juwpfisadmin=false&amp;action=wpfd&amp;task=file.download&amp;wpfd_category_id=70&amp;wpfd_file_id=84120&amp;token=792b956fdbb6514bc0b2122a95decf2a&amp;preview=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51BCD-0ED5-1A40-ACFA-857ED86EE231}"/>
              </a:ext>
            </a:extLst>
          </p:cNvPr>
          <p:cNvSpPr txBox="1"/>
          <p:nvPr/>
        </p:nvSpPr>
        <p:spPr>
          <a:xfrm>
            <a:off x="12515972" y="11578779"/>
            <a:ext cx="10744201" cy="1077218"/>
          </a:xfrm>
          <a:prstGeom prst="rect">
            <a:avLst/>
          </a:prstGeom>
          <a:noFill/>
        </p:spPr>
        <p:txBody>
          <a:bodyPr wrap="square" rtlCol="0" anchor="ctr">
            <a:spAutoFit/>
          </a:bodyPr>
          <a:lstStyle/>
          <a:p>
            <a:pPr algn="r"/>
            <a:r>
              <a:rPr lang="en-US" sz="3200" b="1" spc="100" dirty="0">
                <a:solidFill>
                  <a:schemeClr val="bg1"/>
                </a:solidFill>
              </a:rPr>
              <a:t>FLUID-APPLIED ROOF RESTORATION</a:t>
            </a:r>
          </a:p>
          <a:p>
            <a:pPr algn="r"/>
            <a:r>
              <a:rPr lang="en-US" sz="3200" dirty="0" err="1">
                <a:solidFill>
                  <a:schemeClr val="bg1"/>
                </a:solidFill>
              </a:rPr>
              <a:t>www.americanweatherstar.com</a:t>
            </a:r>
            <a:r>
              <a:rPr lang="en-US" sz="3200" dirty="0">
                <a:solidFill>
                  <a:schemeClr val="bg1"/>
                </a:solidFill>
              </a:rPr>
              <a:t> | 800-771-6643</a:t>
            </a:r>
          </a:p>
        </p:txBody>
      </p:sp>
      <p:pic>
        <p:nvPicPr>
          <p:cNvPr id="5" name="Picture 4">
            <a:extLst>
              <a:ext uri="{FF2B5EF4-FFF2-40B4-BE49-F238E27FC236}">
                <a16:creationId xmlns:a16="http://schemas.microsoft.com/office/drawing/2014/main" id="{11B2CE2C-DF44-5245-AC8C-5B4AA1F936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4966" y="9182320"/>
            <a:ext cx="6967677" cy="5384116"/>
          </a:xfrm>
          <a:prstGeom prst="rect">
            <a:avLst/>
          </a:prstGeom>
        </p:spPr>
      </p:pic>
      <p:sp>
        <p:nvSpPr>
          <p:cNvPr id="9" name="TextBox 8">
            <a:extLst>
              <a:ext uri="{FF2B5EF4-FFF2-40B4-BE49-F238E27FC236}">
                <a16:creationId xmlns:a16="http://schemas.microsoft.com/office/drawing/2014/main" id="{06050ED6-5E27-9444-952F-2D3C77886E62}"/>
              </a:ext>
            </a:extLst>
          </p:cNvPr>
          <p:cNvSpPr txBox="1"/>
          <p:nvPr/>
        </p:nvSpPr>
        <p:spPr>
          <a:xfrm>
            <a:off x="4878388" y="6486435"/>
            <a:ext cx="14554199" cy="1200329"/>
          </a:xfrm>
          <a:prstGeom prst="rect">
            <a:avLst/>
          </a:prstGeom>
          <a:noFill/>
        </p:spPr>
        <p:txBody>
          <a:bodyPr wrap="square" rtlCol="0">
            <a:spAutoFit/>
          </a:bodyPr>
          <a:lstStyle/>
          <a:p>
            <a:pPr algn="ctr"/>
            <a:r>
              <a:rPr lang="en-US" sz="3600" b="1" spc="300" dirty="0">
                <a:solidFill>
                  <a:schemeClr val="bg1"/>
                </a:solidFill>
              </a:rPr>
              <a:t>THE ULTIMATE SOLUTIONS FOR COMMERCIAL AND INDUSTRIAL METAL ROOF WATERPROOFING AND RESTORATION</a:t>
            </a:r>
          </a:p>
        </p:txBody>
      </p:sp>
      <p:pic>
        <p:nvPicPr>
          <p:cNvPr id="6" name="Picture 5">
            <a:extLst>
              <a:ext uri="{FF2B5EF4-FFF2-40B4-BE49-F238E27FC236}">
                <a16:creationId xmlns:a16="http://schemas.microsoft.com/office/drawing/2014/main" id="{BFD00B97-9271-D143-B79A-4D1DA5B3EEE8}"/>
              </a:ext>
            </a:extLst>
          </p:cNvPr>
          <p:cNvPicPr>
            <a:picLocks noChangeAspect="1"/>
          </p:cNvPicPr>
          <p:nvPr/>
        </p:nvPicPr>
        <p:blipFill>
          <a:blip r:embed="rId3"/>
          <a:srcRect/>
          <a:stretch/>
        </p:blipFill>
        <p:spPr>
          <a:xfrm>
            <a:off x="5111408" y="4211418"/>
            <a:ext cx="6412934" cy="1435731"/>
          </a:xfrm>
          <a:prstGeom prst="rect">
            <a:avLst/>
          </a:prstGeom>
        </p:spPr>
      </p:pic>
      <p:pic>
        <p:nvPicPr>
          <p:cNvPr id="8" name="Picture 7">
            <a:extLst>
              <a:ext uri="{FF2B5EF4-FFF2-40B4-BE49-F238E27FC236}">
                <a16:creationId xmlns:a16="http://schemas.microsoft.com/office/drawing/2014/main" id="{98EC8156-AAD1-1948-B5DC-406573A5D26D}"/>
              </a:ext>
            </a:extLst>
          </p:cNvPr>
          <p:cNvPicPr>
            <a:picLocks noChangeAspect="1"/>
          </p:cNvPicPr>
          <p:nvPr/>
        </p:nvPicPr>
        <p:blipFill>
          <a:blip r:embed="rId4"/>
          <a:srcRect/>
          <a:stretch/>
        </p:blipFill>
        <p:spPr>
          <a:xfrm>
            <a:off x="12862833" y="4108312"/>
            <a:ext cx="6959886" cy="1536974"/>
          </a:xfrm>
          <a:prstGeom prst="rect">
            <a:avLst/>
          </a:prstGeom>
        </p:spPr>
      </p:pic>
    </p:spTree>
    <p:extLst>
      <p:ext uri="{BB962C8B-B14F-4D97-AF65-F5344CB8AC3E}">
        <p14:creationId xmlns:p14="http://schemas.microsoft.com/office/powerpoint/2010/main" val="17377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57201"/>
            <a:ext cx="11506199" cy="61721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2A047124-B1AF-204D-8BE5-DFAAFCF51EB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3529CB-6B32-9A48-B396-B0AFB1371596}"/>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10</a:t>
            </a:fld>
            <a:endParaRPr lang="en-US" sz="2400" b="1" dirty="0">
              <a:solidFill>
                <a:schemeClr val="bg1"/>
              </a:solidFill>
            </a:endParaRPr>
          </a:p>
        </p:txBody>
      </p:sp>
      <p:grpSp>
        <p:nvGrpSpPr>
          <p:cNvPr id="8" name="Group 7">
            <a:extLst>
              <a:ext uri="{FF2B5EF4-FFF2-40B4-BE49-F238E27FC236}">
                <a16:creationId xmlns:a16="http://schemas.microsoft.com/office/drawing/2014/main" id="{818CFF09-7713-E64C-A029-3D880E518D86}"/>
              </a:ext>
            </a:extLst>
          </p:cNvPr>
          <p:cNvGrpSpPr/>
          <p:nvPr/>
        </p:nvGrpSpPr>
        <p:grpSpPr>
          <a:xfrm>
            <a:off x="13255168" y="4088684"/>
            <a:ext cx="9752012" cy="5538632"/>
            <a:chOff x="1092198" y="3955243"/>
            <a:chExt cx="9752012" cy="5538632"/>
          </a:xfrm>
        </p:grpSpPr>
        <p:sp>
          <p:nvSpPr>
            <p:cNvPr id="9" name="TextBox 8">
              <a:extLst>
                <a:ext uri="{FF2B5EF4-FFF2-40B4-BE49-F238E27FC236}">
                  <a16:creationId xmlns:a16="http://schemas.microsoft.com/office/drawing/2014/main" id="{D5BDCB68-D2E7-EC4D-9471-B79AC7979ED6}"/>
                </a:ext>
              </a:extLst>
            </p:cNvPr>
            <p:cNvSpPr txBox="1"/>
            <p:nvPr/>
          </p:nvSpPr>
          <p:spPr>
            <a:xfrm>
              <a:off x="1092198" y="5742399"/>
              <a:ext cx="9752012" cy="3751476"/>
            </a:xfrm>
            <a:prstGeom prst="rect">
              <a:avLst/>
            </a:prstGeom>
            <a:noFill/>
          </p:spPr>
          <p:txBody>
            <a:bodyPr wrap="square" rtlCol="0">
              <a:spAutoFit/>
            </a:bodyPr>
            <a:lstStyle/>
            <a:p>
              <a:pPr>
                <a:lnSpc>
                  <a:spcPct val="125000"/>
                </a:lnSpc>
              </a:pPr>
              <a:r>
                <a:rPr lang="en-US" sz="2400" dirty="0">
                  <a:solidFill>
                    <a:srgbClr val="727272"/>
                  </a:solidFill>
                </a:rPr>
                <a:t>Metal roof systems can last between 40 and 70 years; that can vary depending on a number of factors. Regularly scheduled maintenance and repair can go a long way towards extending a roof’s service life.</a:t>
              </a:r>
            </a:p>
            <a:p>
              <a:pPr>
                <a:lnSpc>
                  <a:spcPct val="125000"/>
                </a:lnSpc>
              </a:pPr>
              <a:endParaRPr lang="en-US" sz="2400" dirty="0">
                <a:solidFill>
                  <a:srgbClr val="727272"/>
                </a:solidFill>
              </a:endParaRPr>
            </a:p>
            <a:p>
              <a:pPr>
                <a:lnSpc>
                  <a:spcPct val="125000"/>
                </a:lnSpc>
              </a:pPr>
              <a:r>
                <a:rPr lang="en-US" sz="2400" dirty="0">
                  <a:solidFill>
                    <a:srgbClr val="727272"/>
                  </a:solidFill>
                </a:rPr>
                <a:t>All roofs eventually need to be replaced at some point, but some roof tear-offs are unnecessary. Many building owners aren’t aware that fluid-applied roof restoration systems are a perfectly suitable solution to extend the life of their roof, not to mention restoration cost half as much as replacement.</a:t>
              </a:r>
            </a:p>
          </p:txBody>
        </p:sp>
        <p:sp>
          <p:nvSpPr>
            <p:cNvPr id="10" name="Subtitle 2">
              <a:extLst>
                <a:ext uri="{FF2B5EF4-FFF2-40B4-BE49-F238E27FC236}">
                  <a16:creationId xmlns:a16="http://schemas.microsoft.com/office/drawing/2014/main" id="{138B7E07-A661-E944-85BE-8A2311B465F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OLD AGE</a:t>
              </a:r>
            </a:p>
          </p:txBody>
        </p:sp>
        <p:cxnSp>
          <p:nvCxnSpPr>
            <p:cNvPr id="11" name="Straight Connector 10">
              <a:extLst>
                <a:ext uri="{FF2B5EF4-FFF2-40B4-BE49-F238E27FC236}">
                  <a16:creationId xmlns:a16="http://schemas.microsoft.com/office/drawing/2014/main" id="{65822312-B208-1A49-A082-049F2DBBC212}"/>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08AAFA6-7B9E-CC4A-93ED-E1305B0A144C}"/>
              </a:ext>
            </a:extLst>
          </p:cNvPr>
          <p:cNvSpPr txBox="1">
            <a:spLocks/>
          </p:cNvSpPr>
          <p:nvPr/>
        </p:nvSpPr>
        <p:spPr>
          <a:xfrm>
            <a:off x="3049589" y="1219200"/>
            <a:ext cx="18287999" cy="911742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OPTIONS DO YOU HAVE WHEN IT COMES TO YOUR COMMERCIAL OR INDUSTRIAL METAL ROOF?</a:t>
            </a:r>
          </a:p>
        </p:txBody>
      </p:sp>
      <p:grpSp>
        <p:nvGrpSpPr>
          <p:cNvPr id="11" name="Group 10">
            <a:extLst>
              <a:ext uri="{FF2B5EF4-FFF2-40B4-BE49-F238E27FC236}">
                <a16:creationId xmlns:a16="http://schemas.microsoft.com/office/drawing/2014/main" id="{6B0C1AA2-6AAF-6940-8BEF-7DB101DB6B4C}"/>
              </a:ext>
            </a:extLst>
          </p:cNvPr>
          <p:cNvGrpSpPr/>
          <p:nvPr/>
        </p:nvGrpSpPr>
        <p:grpSpPr>
          <a:xfrm>
            <a:off x="11731336" y="10336624"/>
            <a:ext cx="924502" cy="924501"/>
            <a:chOff x="11731336" y="10336624"/>
            <a:chExt cx="924502" cy="924501"/>
          </a:xfrm>
        </p:grpSpPr>
        <p:sp>
          <p:nvSpPr>
            <p:cNvPr id="12" name="Rectangle 11">
              <a:extLst>
                <a:ext uri="{FF2B5EF4-FFF2-40B4-BE49-F238E27FC236}">
                  <a16:creationId xmlns:a16="http://schemas.microsoft.com/office/drawing/2014/main" id="{0C89B43B-5C98-9E4D-9CCE-6FD8BE95E9DC}"/>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49D510-573F-C641-9B5A-413B67DAAE79}"/>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11</a:t>
              </a:fld>
              <a:endParaRPr lang="en-US" sz="2800" b="1" spc="200" dirty="0">
                <a:solidFill>
                  <a:schemeClr val="bg1"/>
                </a:solidFill>
              </a:endParaRPr>
            </a:p>
          </p:txBody>
        </p:sp>
      </p:grpSp>
    </p:spTree>
    <p:extLst>
      <p:ext uri="{BB962C8B-B14F-4D97-AF65-F5344CB8AC3E}">
        <p14:creationId xmlns:p14="http://schemas.microsoft.com/office/powerpoint/2010/main" val="8387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2"/>
          <a:stretch>
            <a:fillRect/>
          </a:stretch>
        </p:blipFill>
        <p:spPr>
          <a:xfrm>
            <a:off x="458789" y="6629402"/>
            <a:ext cx="11506200" cy="6629398"/>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9" y="6629401"/>
            <a:ext cx="11506198" cy="6629400"/>
          </a:xfrm>
          <a:prstGeom prst="rect">
            <a:avLst/>
          </a:prstGeom>
          <a:ln>
            <a:noFill/>
          </a:ln>
        </p:spPr>
      </p:pic>
      <p:sp>
        <p:nvSpPr>
          <p:cNvPr id="6" name="Rectangle 5">
            <a:extLst>
              <a:ext uri="{FF2B5EF4-FFF2-40B4-BE49-F238E27FC236}">
                <a16:creationId xmlns:a16="http://schemas.microsoft.com/office/drawing/2014/main" id="{BE5278D5-42A2-9B49-B4F6-F5F414F69B8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EAA0DF-6C54-8D49-9D0B-D66A33195E5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12</a:t>
            </a:fld>
            <a:endParaRPr lang="en-US" sz="2400" b="1" dirty="0">
              <a:solidFill>
                <a:schemeClr val="bg1"/>
              </a:solidFill>
            </a:endParaRPr>
          </a:p>
        </p:txBody>
      </p:sp>
      <p:grpSp>
        <p:nvGrpSpPr>
          <p:cNvPr id="2" name="Group 1">
            <a:extLst>
              <a:ext uri="{FF2B5EF4-FFF2-40B4-BE49-F238E27FC236}">
                <a16:creationId xmlns:a16="http://schemas.microsoft.com/office/drawing/2014/main" id="{55496184-E3B7-D444-A5DD-32E9B577E2D5}"/>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D02F21E9-D6C3-9F44-96B3-6CD0F98F3564}"/>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In some cases, a full roof replacement may be the only option for a building owner, but there are a number of factors to consider before committing to such a costly and extensive endeavor. For this reason, we recommend consulting an American WeatherStar approved contractor to explore all of your options.</a:t>
              </a:r>
            </a:p>
          </p:txBody>
        </p:sp>
        <p:sp>
          <p:nvSpPr>
            <p:cNvPr id="10" name="Subtitle 2">
              <a:extLst>
                <a:ext uri="{FF2B5EF4-FFF2-40B4-BE49-F238E27FC236}">
                  <a16:creationId xmlns:a16="http://schemas.microsoft.com/office/drawing/2014/main" id="{BFC9449C-0D37-E445-A4DE-2C08CB0F7B70}"/>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REPLACEMENT</a:t>
              </a:r>
            </a:p>
          </p:txBody>
        </p:sp>
        <p:cxnSp>
          <p:nvCxnSpPr>
            <p:cNvPr id="11" name="Straight Connector 10">
              <a:extLst>
                <a:ext uri="{FF2B5EF4-FFF2-40B4-BE49-F238E27FC236}">
                  <a16:creationId xmlns:a16="http://schemas.microsoft.com/office/drawing/2014/main" id="{7DF2A000-3CEC-1C4A-B89E-64E965EE5956}"/>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9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789" y="6629400"/>
            <a:ext cx="11506200" cy="66293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22187" y="6629400"/>
            <a:ext cx="11506201" cy="6629400"/>
          </a:xfrm>
          <a:prstGeom prst="rect">
            <a:avLst/>
          </a:prstGeom>
          <a:ln>
            <a:noFill/>
          </a:ln>
        </p:spPr>
      </p:pic>
      <p:sp>
        <p:nvSpPr>
          <p:cNvPr id="6" name="Rectangle 5">
            <a:extLst>
              <a:ext uri="{FF2B5EF4-FFF2-40B4-BE49-F238E27FC236}">
                <a16:creationId xmlns:a16="http://schemas.microsoft.com/office/drawing/2014/main" id="{0072F733-E90A-0D41-9815-9D20EC9A750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3DA88F-FC84-B742-9F4E-1C88DC9D8DA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13</a:t>
            </a:fld>
            <a:endParaRPr lang="en-US" sz="2400" b="1" dirty="0">
              <a:solidFill>
                <a:schemeClr val="bg1"/>
              </a:solidFill>
            </a:endParaRPr>
          </a:p>
        </p:txBody>
      </p:sp>
      <p:grpSp>
        <p:nvGrpSpPr>
          <p:cNvPr id="8" name="Group 7">
            <a:extLst>
              <a:ext uri="{FF2B5EF4-FFF2-40B4-BE49-F238E27FC236}">
                <a16:creationId xmlns:a16="http://schemas.microsoft.com/office/drawing/2014/main" id="{13D9F5C0-C385-6241-A06A-6789765EA2B1}"/>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B2D8C8C7-85B5-EF49-AEDF-41ED5759D0EB}"/>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For building owners and facility mangers experiencing problems with their metal roofs, fluid-applied roof restoration is a more sustainable and cost-effective alternative to roof replacement. These systems not only stop leaks, they increase energy savings, reduce internal building temperatures, and prolong roof life.</a:t>
              </a:r>
            </a:p>
          </p:txBody>
        </p:sp>
        <p:sp>
          <p:nvSpPr>
            <p:cNvPr id="10" name="Subtitle 2">
              <a:extLst>
                <a:ext uri="{FF2B5EF4-FFF2-40B4-BE49-F238E27FC236}">
                  <a16:creationId xmlns:a16="http://schemas.microsoft.com/office/drawing/2014/main" id="{020F1AA7-01DF-4F42-806E-BEFCE173EB56}"/>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RESTORATION</a:t>
              </a:r>
            </a:p>
          </p:txBody>
        </p:sp>
        <p:cxnSp>
          <p:nvCxnSpPr>
            <p:cNvPr id="11" name="Straight Connector 10">
              <a:extLst>
                <a:ext uri="{FF2B5EF4-FFF2-40B4-BE49-F238E27FC236}">
                  <a16:creationId xmlns:a16="http://schemas.microsoft.com/office/drawing/2014/main" id="{35747D3E-855C-094E-80B9-4DFEF8B012F2}"/>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00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E8E8C-32BD-0B45-B954-10FD6440DBA0}"/>
              </a:ext>
            </a:extLst>
          </p:cNvPr>
          <p:cNvSpPr txBox="1"/>
          <p:nvPr/>
        </p:nvSpPr>
        <p:spPr>
          <a:xfrm>
            <a:off x="5596128" y="8336343"/>
            <a:ext cx="534016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More expensive</a:t>
            </a:r>
          </a:p>
          <a:p>
            <a:pPr marL="457200" indent="-457200">
              <a:lnSpc>
                <a:spcPct val="150000"/>
              </a:lnSpc>
              <a:buFont typeface="Wingdings" pitchFamily="2" charset="2"/>
              <a:buChar char="§"/>
            </a:pPr>
            <a:r>
              <a:rPr lang="en-US" sz="2400" dirty="0">
                <a:solidFill>
                  <a:srgbClr val="727272"/>
                </a:solidFill>
              </a:rPr>
              <a:t>High labor costs</a:t>
            </a:r>
          </a:p>
          <a:p>
            <a:pPr marL="457200" indent="-457200">
              <a:lnSpc>
                <a:spcPct val="150000"/>
              </a:lnSpc>
              <a:buFont typeface="Wingdings" pitchFamily="2" charset="2"/>
              <a:buChar char="§"/>
            </a:pPr>
            <a:r>
              <a:rPr lang="en-US" sz="2400" dirty="0">
                <a:solidFill>
                  <a:srgbClr val="727272"/>
                </a:solidFill>
              </a:rPr>
              <a:t>High material costs/volume</a:t>
            </a:r>
          </a:p>
          <a:p>
            <a:pPr marL="457200" indent="-457200">
              <a:lnSpc>
                <a:spcPct val="150000"/>
              </a:lnSpc>
              <a:buFont typeface="Wingdings" pitchFamily="2" charset="2"/>
              <a:buChar char="§"/>
            </a:pPr>
            <a:r>
              <a:rPr lang="en-US" sz="2400" dirty="0">
                <a:solidFill>
                  <a:srgbClr val="727272"/>
                </a:solidFill>
              </a:rPr>
              <a:t>More intrusive to business</a:t>
            </a:r>
          </a:p>
          <a:p>
            <a:pPr marL="457200" indent="-457200">
              <a:lnSpc>
                <a:spcPct val="150000"/>
              </a:lnSpc>
              <a:buFont typeface="Wingdings" pitchFamily="2" charset="2"/>
              <a:buChar char="§"/>
            </a:pPr>
            <a:r>
              <a:rPr lang="en-US" sz="2400" dirty="0">
                <a:solidFill>
                  <a:srgbClr val="727272"/>
                </a:solidFill>
              </a:rPr>
              <a:t>Less sustainable</a:t>
            </a:r>
          </a:p>
          <a:p>
            <a:pPr marL="457200" indent="-457200">
              <a:lnSpc>
                <a:spcPct val="150000"/>
              </a:lnSpc>
              <a:buFont typeface="Wingdings" pitchFamily="2" charset="2"/>
              <a:buChar char="§"/>
            </a:pPr>
            <a:r>
              <a:rPr lang="en-US" sz="2400" dirty="0">
                <a:solidFill>
                  <a:srgbClr val="727272"/>
                </a:solidFill>
              </a:rPr>
              <a:t>Long-term job duration</a:t>
            </a:r>
          </a:p>
        </p:txBody>
      </p:sp>
      <p:sp>
        <p:nvSpPr>
          <p:cNvPr id="24" name="TextBox 23">
            <a:extLst>
              <a:ext uri="{FF2B5EF4-FFF2-40B4-BE49-F238E27FC236}">
                <a16:creationId xmlns:a16="http://schemas.microsoft.com/office/drawing/2014/main" id="{99439263-04BA-4840-BAEB-5F407BD83EE8}"/>
              </a:ext>
            </a:extLst>
          </p:cNvPr>
          <p:cNvSpPr txBox="1"/>
          <p:nvPr/>
        </p:nvSpPr>
        <p:spPr>
          <a:xfrm>
            <a:off x="14174788" y="8326567"/>
            <a:ext cx="525780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Less expensive (1/2 the cost)</a:t>
            </a:r>
          </a:p>
          <a:p>
            <a:pPr marL="457200" indent="-457200">
              <a:lnSpc>
                <a:spcPct val="150000"/>
              </a:lnSpc>
              <a:buFont typeface="Wingdings" pitchFamily="2" charset="2"/>
              <a:buChar char="§"/>
            </a:pPr>
            <a:r>
              <a:rPr lang="en-US" sz="2400" dirty="0">
                <a:solidFill>
                  <a:srgbClr val="727272"/>
                </a:solidFill>
              </a:rPr>
              <a:t>Low labor costs</a:t>
            </a:r>
          </a:p>
          <a:p>
            <a:pPr marL="457200" indent="-457200">
              <a:lnSpc>
                <a:spcPct val="150000"/>
              </a:lnSpc>
              <a:buFont typeface="Wingdings" pitchFamily="2" charset="2"/>
              <a:buChar char="§"/>
            </a:pPr>
            <a:r>
              <a:rPr lang="en-US" sz="2400" dirty="0">
                <a:solidFill>
                  <a:srgbClr val="727272"/>
                </a:solidFill>
              </a:rPr>
              <a:t>Low material costs/volume</a:t>
            </a:r>
          </a:p>
          <a:p>
            <a:pPr marL="457200" indent="-457200">
              <a:lnSpc>
                <a:spcPct val="150000"/>
              </a:lnSpc>
              <a:buFont typeface="Wingdings" pitchFamily="2" charset="2"/>
              <a:buChar char="§"/>
            </a:pPr>
            <a:r>
              <a:rPr lang="en-US" sz="2400" dirty="0">
                <a:solidFill>
                  <a:srgbClr val="727272"/>
                </a:solidFill>
              </a:rPr>
              <a:t>Less intrusive to business</a:t>
            </a:r>
          </a:p>
          <a:p>
            <a:pPr marL="457200" indent="-457200">
              <a:lnSpc>
                <a:spcPct val="150000"/>
              </a:lnSpc>
              <a:buFont typeface="Wingdings" pitchFamily="2" charset="2"/>
              <a:buChar char="§"/>
            </a:pPr>
            <a:r>
              <a:rPr lang="en-US" sz="2400" dirty="0">
                <a:solidFill>
                  <a:srgbClr val="727272"/>
                </a:solidFill>
              </a:rPr>
              <a:t>More sustainable</a:t>
            </a:r>
          </a:p>
          <a:p>
            <a:pPr marL="457200" indent="-457200">
              <a:lnSpc>
                <a:spcPct val="150000"/>
              </a:lnSpc>
              <a:buFont typeface="Wingdings" pitchFamily="2" charset="2"/>
              <a:buChar char="§"/>
            </a:pPr>
            <a:r>
              <a:rPr lang="en-US" sz="2400" dirty="0">
                <a:solidFill>
                  <a:srgbClr val="727272"/>
                </a:solidFill>
              </a:rPr>
              <a:t>Short-term job duration</a:t>
            </a:r>
          </a:p>
        </p:txBody>
      </p:sp>
      <p:sp>
        <p:nvSpPr>
          <p:cNvPr id="39" name="TextBox 38">
            <a:extLst>
              <a:ext uri="{FF2B5EF4-FFF2-40B4-BE49-F238E27FC236}">
                <a16:creationId xmlns:a16="http://schemas.microsoft.com/office/drawing/2014/main" id="{284FB2CB-C2EF-8B49-9955-8AC84FED33C4}"/>
              </a:ext>
            </a:extLst>
          </p:cNvPr>
          <p:cNvSpPr txBox="1"/>
          <p:nvPr/>
        </p:nvSpPr>
        <p:spPr>
          <a:xfrm>
            <a:off x="4878388" y="7582884"/>
            <a:ext cx="6057900" cy="657424"/>
          </a:xfrm>
          <a:prstGeom prst="rect">
            <a:avLst/>
          </a:prstGeom>
          <a:noFill/>
        </p:spPr>
        <p:txBody>
          <a:bodyPr wrap="square" rtlCol="0">
            <a:spAutoFit/>
          </a:bodyPr>
          <a:lstStyle/>
          <a:p>
            <a:pPr algn="ctr"/>
            <a:r>
              <a:rPr lang="en-US" b="1" spc="300" dirty="0">
                <a:solidFill>
                  <a:srgbClr val="727272"/>
                </a:solidFill>
              </a:rPr>
              <a:t>ROOF REPLACEMENT</a:t>
            </a:r>
          </a:p>
        </p:txBody>
      </p:sp>
      <p:sp>
        <p:nvSpPr>
          <p:cNvPr id="40" name="TextBox 39">
            <a:extLst>
              <a:ext uri="{FF2B5EF4-FFF2-40B4-BE49-F238E27FC236}">
                <a16:creationId xmlns:a16="http://schemas.microsoft.com/office/drawing/2014/main" id="{1C368960-827D-8B4A-B834-A2CB9564624D}"/>
              </a:ext>
            </a:extLst>
          </p:cNvPr>
          <p:cNvSpPr txBox="1"/>
          <p:nvPr/>
        </p:nvSpPr>
        <p:spPr>
          <a:xfrm>
            <a:off x="13431076" y="7582884"/>
            <a:ext cx="6001512" cy="657424"/>
          </a:xfrm>
          <a:prstGeom prst="rect">
            <a:avLst/>
          </a:prstGeom>
          <a:noFill/>
        </p:spPr>
        <p:txBody>
          <a:bodyPr wrap="square" rtlCol="0">
            <a:spAutoFit/>
          </a:bodyPr>
          <a:lstStyle/>
          <a:p>
            <a:pPr algn="ctr"/>
            <a:r>
              <a:rPr lang="en-US" b="1" spc="300" dirty="0">
                <a:solidFill>
                  <a:srgbClr val="727272"/>
                </a:solidFill>
              </a:rPr>
              <a:t>ROOF RESTORATION</a:t>
            </a:r>
          </a:p>
        </p:txBody>
      </p:sp>
      <p:sp>
        <p:nvSpPr>
          <p:cNvPr id="29" name="TextBox 28">
            <a:extLst>
              <a:ext uri="{FF2B5EF4-FFF2-40B4-BE49-F238E27FC236}">
                <a16:creationId xmlns:a16="http://schemas.microsoft.com/office/drawing/2014/main" id="{5ED035E3-5FFE-5E4C-950D-48A730EEC76A}"/>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14</a:t>
            </a:fld>
            <a:endParaRPr lang="en-US" sz="2400" b="1" dirty="0">
              <a:solidFill>
                <a:schemeClr val="bg1"/>
              </a:solidFill>
            </a:endParaRPr>
          </a:p>
        </p:txBody>
      </p:sp>
      <p:grpSp>
        <p:nvGrpSpPr>
          <p:cNvPr id="12" name="Group 11">
            <a:extLst>
              <a:ext uri="{FF2B5EF4-FFF2-40B4-BE49-F238E27FC236}">
                <a16:creationId xmlns:a16="http://schemas.microsoft.com/office/drawing/2014/main" id="{2ED2BF87-8869-9747-A84E-F3B09BEBF9D5}"/>
              </a:ext>
            </a:extLst>
          </p:cNvPr>
          <p:cNvGrpSpPr/>
          <p:nvPr/>
        </p:nvGrpSpPr>
        <p:grpSpPr>
          <a:xfrm>
            <a:off x="4878388" y="1932122"/>
            <a:ext cx="14554200" cy="3230308"/>
            <a:chOff x="4878388" y="1932122"/>
            <a:chExt cx="14554200" cy="3230308"/>
          </a:xfrm>
        </p:grpSpPr>
        <p:sp>
          <p:nvSpPr>
            <p:cNvPr id="13" name="TextBox 12">
              <a:extLst>
                <a:ext uri="{FF2B5EF4-FFF2-40B4-BE49-F238E27FC236}">
                  <a16:creationId xmlns:a16="http://schemas.microsoft.com/office/drawing/2014/main" id="{DD9ED2E5-8AC0-CC44-886D-211D6F7F594D}"/>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Not every metal roof is a candidate to receive a roof restoration system. Depending on the state of the existing roof system, a full roof replacement may be necessary. However, many roof systems can be restored at nearly half the cost of a full replacement. There are other factors to consider as well:</a:t>
              </a:r>
            </a:p>
          </p:txBody>
        </p:sp>
        <p:sp>
          <p:nvSpPr>
            <p:cNvPr id="14" name="Subtitle 2">
              <a:extLst>
                <a:ext uri="{FF2B5EF4-FFF2-40B4-BE49-F238E27FC236}">
                  <a16:creationId xmlns:a16="http://schemas.microsoft.com/office/drawing/2014/main" id="{D1FAD96C-2F2B-7243-95C5-05A02CCD824F}"/>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REPLACEMENT VS. RESTORATION</a:t>
              </a:r>
            </a:p>
          </p:txBody>
        </p:sp>
        <p:cxnSp>
          <p:nvCxnSpPr>
            <p:cNvPr id="15" name="Straight Connector 14">
              <a:extLst>
                <a:ext uri="{FF2B5EF4-FFF2-40B4-BE49-F238E27FC236}">
                  <a16:creationId xmlns:a16="http://schemas.microsoft.com/office/drawing/2014/main" id="{8BC7C1A0-01A8-A94C-87D5-8426E35014E8}"/>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97FAD932-7B2E-584C-A412-250ABF15F177}"/>
              </a:ext>
            </a:extLst>
          </p:cNvPr>
          <p:cNvSpPr/>
          <p:nvPr/>
        </p:nvSpPr>
        <p:spPr>
          <a:xfrm>
            <a:off x="23003887" y="12340395"/>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A03776-53EA-3443-AF55-BAC7A19D5EAE}"/>
              </a:ext>
            </a:extLst>
          </p:cNvPr>
          <p:cNvSpPr txBox="1"/>
          <p:nvPr/>
        </p:nvSpPr>
        <p:spPr>
          <a:xfrm>
            <a:off x="23003886" y="12575028"/>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14</a:t>
            </a:fld>
            <a:endParaRPr lang="en-US" sz="2400" b="1" dirty="0">
              <a:solidFill>
                <a:schemeClr val="bg1"/>
              </a:solidFill>
            </a:endParaRPr>
          </a:p>
        </p:txBody>
      </p:sp>
      <p:grpSp>
        <p:nvGrpSpPr>
          <p:cNvPr id="10" name="Group 9">
            <a:extLst>
              <a:ext uri="{FF2B5EF4-FFF2-40B4-BE49-F238E27FC236}">
                <a16:creationId xmlns:a16="http://schemas.microsoft.com/office/drawing/2014/main" id="{3495EF29-C05D-2D4E-94E6-01F45EB1E2C6}"/>
              </a:ext>
            </a:extLst>
          </p:cNvPr>
          <p:cNvGrpSpPr/>
          <p:nvPr/>
        </p:nvGrpSpPr>
        <p:grpSpPr>
          <a:xfrm>
            <a:off x="7381305" y="6113366"/>
            <a:ext cx="1043431" cy="1043431"/>
            <a:chOff x="6643308" y="5742432"/>
            <a:chExt cx="1264030" cy="1264030"/>
          </a:xfrm>
        </p:grpSpPr>
        <p:sp>
          <p:nvSpPr>
            <p:cNvPr id="6" name="Oval 5">
              <a:extLst>
                <a:ext uri="{FF2B5EF4-FFF2-40B4-BE49-F238E27FC236}">
                  <a16:creationId xmlns:a16="http://schemas.microsoft.com/office/drawing/2014/main" id="{ADB5AA55-192A-3E49-951A-D92262DFCFFE}"/>
                </a:ext>
              </a:extLst>
            </p:cNvPr>
            <p:cNvSpPr/>
            <p:nvPr/>
          </p:nvSpPr>
          <p:spPr>
            <a:xfrm>
              <a:off x="6643308" y="5742432"/>
              <a:ext cx="1264030" cy="1264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ose">
              <a:extLst>
                <a:ext uri="{FF2B5EF4-FFF2-40B4-BE49-F238E27FC236}">
                  <a16:creationId xmlns:a16="http://schemas.microsoft.com/office/drawing/2014/main" id="{2C59A6C5-8FFB-1543-A9FF-D400BA8709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8123" y="5917247"/>
              <a:ext cx="914400" cy="914400"/>
            </a:xfrm>
            <a:prstGeom prst="rect">
              <a:avLst/>
            </a:prstGeom>
          </p:spPr>
        </p:pic>
      </p:grpSp>
      <p:grpSp>
        <p:nvGrpSpPr>
          <p:cNvPr id="9" name="Group 8">
            <a:extLst>
              <a:ext uri="{FF2B5EF4-FFF2-40B4-BE49-F238E27FC236}">
                <a16:creationId xmlns:a16="http://schemas.microsoft.com/office/drawing/2014/main" id="{351950E8-AB55-FB4A-8048-C1A3AD5893EF}"/>
              </a:ext>
            </a:extLst>
          </p:cNvPr>
          <p:cNvGrpSpPr/>
          <p:nvPr/>
        </p:nvGrpSpPr>
        <p:grpSpPr>
          <a:xfrm>
            <a:off x="15909545" y="6113366"/>
            <a:ext cx="1043431" cy="1043431"/>
            <a:chOff x="15641004" y="5896801"/>
            <a:chExt cx="1264030" cy="1264030"/>
          </a:xfrm>
        </p:grpSpPr>
        <p:sp>
          <p:nvSpPr>
            <p:cNvPr id="25" name="Oval 24">
              <a:extLst>
                <a:ext uri="{FF2B5EF4-FFF2-40B4-BE49-F238E27FC236}">
                  <a16:creationId xmlns:a16="http://schemas.microsoft.com/office/drawing/2014/main" id="{BBD1720F-8536-0543-A225-993874BC345B}"/>
                </a:ext>
              </a:extLst>
            </p:cNvPr>
            <p:cNvSpPr/>
            <p:nvPr/>
          </p:nvSpPr>
          <p:spPr>
            <a:xfrm>
              <a:off x="15641004" y="5896801"/>
              <a:ext cx="1264030" cy="126403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a:extLst>
                <a:ext uri="{FF2B5EF4-FFF2-40B4-BE49-F238E27FC236}">
                  <a16:creationId xmlns:a16="http://schemas.microsoft.com/office/drawing/2014/main" id="{6CB559D1-F21C-3E4E-A17E-315F64DACB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15819" y="6108192"/>
              <a:ext cx="914400" cy="914400"/>
            </a:xfrm>
            <a:prstGeom prst="rect">
              <a:avLst/>
            </a:prstGeom>
          </p:spPr>
        </p:pic>
      </p:grpSp>
    </p:spTree>
    <p:extLst>
      <p:ext uri="{BB962C8B-B14F-4D97-AF65-F5344CB8AC3E}">
        <p14:creationId xmlns:p14="http://schemas.microsoft.com/office/powerpoint/2010/main" val="403274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1258888" y="0"/>
            <a:ext cx="21907500"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THE ULTIMATE SOLUTIONS FOR METAL ROOF RESTORATION EXCLUSIVELY FROM AMERICAN WEATHERSTAR</a:t>
            </a:r>
          </a:p>
        </p:txBody>
      </p:sp>
      <p:grpSp>
        <p:nvGrpSpPr>
          <p:cNvPr id="6" name="Group 5">
            <a:extLst>
              <a:ext uri="{FF2B5EF4-FFF2-40B4-BE49-F238E27FC236}">
                <a16:creationId xmlns:a16="http://schemas.microsoft.com/office/drawing/2014/main" id="{CC6857EE-C64B-134D-8BC7-0C4468FF7489}"/>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C81F9E33-6D01-9E49-A1A8-10FC6058EB0D}"/>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B30DEA-DF24-EC44-AA7C-BDA12FAC8DCE}"/>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15</a:t>
              </a:fld>
              <a:endParaRPr lang="en-US" sz="2800" b="1" spc="200" dirty="0">
                <a:solidFill>
                  <a:schemeClr val="bg1"/>
                </a:solidFill>
              </a:endParaRPr>
            </a:p>
          </p:txBody>
        </p:sp>
      </p:grpSp>
    </p:spTree>
    <p:extLst>
      <p:ext uri="{BB962C8B-B14F-4D97-AF65-F5344CB8AC3E}">
        <p14:creationId xmlns:p14="http://schemas.microsoft.com/office/powerpoint/2010/main" val="147860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D94CD-B1B5-924B-8A43-BCBFB3D300DE}"/>
              </a:ext>
            </a:extLst>
          </p:cNvPr>
          <p:cNvPicPr>
            <a:picLocks noChangeAspect="1"/>
          </p:cNvPicPr>
          <p:nvPr/>
        </p:nvPicPr>
        <p:blipFill>
          <a:blip r:embed="rId2"/>
          <a:stretch>
            <a:fillRect/>
          </a:stretch>
        </p:blipFill>
        <p:spPr>
          <a:xfrm>
            <a:off x="1587" y="39756"/>
            <a:ext cx="24384000" cy="13716000"/>
          </a:xfrm>
          <a:prstGeom prst="rect">
            <a:avLst/>
          </a:prstGeom>
        </p:spPr>
      </p:pic>
      <p:sp>
        <p:nvSpPr>
          <p:cNvPr id="22" name="TextBox 21">
            <a:extLst>
              <a:ext uri="{FF2B5EF4-FFF2-40B4-BE49-F238E27FC236}">
                <a16:creationId xmlns:a16="http://schemas.microsoft.com/office/drawing/2014/main" id="{97ACC371-6F5C-2942-B4B5-7DB9135DD69E}"/>
              </a:ext>
            </a:extLst>
          </p:cNvPr>
          <p:cNvSpPr txBox="1"/>
          <p:nvPr/>
        </p:nvSpPr>
        <p:spPr>
          <a:xfrm>
            <a:off x="4191567" y="4133547"/>
            <a:ext cx="16004041" cy="981487"/>
          </a:xfrm>
          <a:prstGeom prst="rect">
            <a:avLst/>
          </a:prstGeom>
          <a:noFill/>
        </p:spPr>
        <p:txBody>
          <a:bodyPr wrap="square" rtlCol="0">
            <a:spAutoFit/>
          </a:bodyPr>
          <a:lstStyle/>
          <a:p>
            <a:pPr algn="ctr">
              <a:lnSpc>
                <a:spcPct val="125000"/>
              </a:lnSpc>
            </a:pPr>
            <a:r>
              <a:rPr lang="en-US" sz="2400" dirty="0">
                <a:solidFill>
                  <a:srgbClr val="727272"/>
                </a:solidFill>
              </a:rPr>
              <a:t>The Met-A-Gard and Met-A-Gard+ systems are proven to restore and protect commercial and industrial metal roofs from harsh external elements. These systems set the standard for quality and affordability in metal roof repair and restoration.</a:t>
            </a:r>
          </a:p>
        </p:txBody>
      </p:sp>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16</a:t>
            </a:fld>
            <a:endParaRPr lang="en-US" sz="2400" b="1" dirty="0">
              <a:solidFill>
                <a:schemeClr val="bg1"/>
              </a:solidFill>
            </a:endParaRPr>
          </a:p>
        </p:txBody>
      </p:sp>
      <p:pic>
        <p:nvPicPr>
          <p:cNvPr id="10" name="Picture 9">
            <a:extLst>
              <a:ext uri="{FF2B5EF4-FFF2-40B4-BE49-F238E27FC236}">
                <a16:creationId xmlns:a16="http://schemas.microsoft.com/office/drawing/2014/main" id="{76F38ED4-0589-8443-85E9-E63EE32BC1E1}"/>
              </a:ext>
            </a:extLst>
          </p:cNvPr>
          <p:cNvPicPr>
            <a:picLocks noChangeAspect="1"/>
          </p:cNvPicPr>
          <p:nvPr/>
        </p:nvPicPr>
        <p:blipFill>
          <a:blip r:embed="rId3"/>
          <a:srcRect/>
          <a:stretch/>
        </p:blipFill>
        <p:spPr>
          <a:xfrm>
            <a:off x="5774203" y="2231275"/>
            <a:ext cx="5782343" cy="1294554"/>
          </a:xfrm>
          <a:prstGeom prst="rect">
            <a:avLst/>
          </a:prstGeom>
        </p:spPr>
      </p:pic>
      <p:pic>
        <p:nvPicPr>
          <p:cNvPr id="13" name="Picture 12">
            <a:extLst>
              <a:ext uri="{FF2B5EF4-FFF2-40B4-BE49-F238E27FC236}">
                <a16:creationId xmlns:a16="http://schemas.microsoft.com/office/drawing/2014/main" id="{95C5C4A6-2CD2-C049-AF1C-BC45A671FCD0}"/>
              </a:ext>
            </a:extLst>
          </p:cNvPr>
          <p:cNvPicPr>
            <a:picLocks noChangeAspect="1"/>
          </p:cNvPicPr>
          <p:nvPr/>
        </p:nvPicPr>
        <p:blipFill>
          <a:blip r:embed="rId4"/>
          <a:srcRect/>
          <a:stretch/>
        </p:blipFill>
        <p:spPr>
          <a:xfrm>
            <a:off x="12830629" y="2136409"/>
            <a:ext cx="6291717" cy="1389420"/>
          </a:xfrm>
          <a:prstGeom prst="rect">
            <a:avLst/>
          </a:prstGeom>
        </p:spPr>
      </p:pic>
    </p:spTree>
    <p:extLst>
      <p:ext uri="{BB962C8B-B14F-4D97-AF65-F5344CB8AC3E}">
        <p14:creationId xmlns:p14="http://schemas.microsoft.com/office/powerpoint/2010/main" val="29304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17</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419100"/>
            <a:ext cx="11506200" cy="6224259"/>
          </a:xfrm>
          <a:prstGeom prst="rect">
            <a:avLst/>
          </a:prstGeom>
        </p:spPr>
      </p:pic>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7086600"/>
            <a:ext cx="11506199" cy="6172200"/>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3254524" y="3845412"/>
            <a:ext cx="9824780" cy="6025176"/>
            <a:chOff x="1092198" y="2934522"/>
            <a:chExt cx="9824780" cy="602517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8" y="4721678"/>
              <a:ext cx="9715500" cy="4238020"/>
            </a:xfrm>
            <a:prstGeom prst="rect">
              <a:avLst/>
            </a:prstGeom>
            <a:noFill/>
          </p:spPr>
          <p:txBody>
            <a:bodyPr wrap="square" rtlCol="0">
              <a:spAutoFit/>
            </a:bodyPr>
            <a:lstStyle/>
            <a:p>
              <a:pPr marL="571500" indent="-571500">
                <a:lnSpc>
                  <a:spcPct val="142000"/>
                </a:lnSpc>
                <a:buClr>
                  <a:srgbClr val="727272"/>
                </a:buClr>
                <a:buFont typeface="Wingdings" pitchFamily="2" charset="2"/>
                <a:buChar char="§"/>
              </a:pPr>
              <a:r>
                <a:rPr lang="en-US" sz="2400" dirty="0">
                  <a:solidFill>
                    <a:srgbClr val="727272"/>
                  </a:solidFill>
                </a:rPr>
                <a:t>Superior adhesion to roofing substrate</a:t>
              </a:r>
            </a:p>
            <a:p>
              <a:pPr marL="571500" indent="-571500">
                <a:lnSpc>
                  <a:spcPct val="142000"/>
                </a:lnSpc>
                <a:buClr>
                  <a:srgbClr val="727272"/>
                </a:buClr>
                <a:buFont typeface="Wingdings" pitchFamily="2" charset="2"/>
                <a:buChar char="§"/>
              </a:pPr>
              <a:r>
                <a:rPr lang="en-US" sz="2400" dirty="0">
                  <a:solidFill>
                    <a:srgbClr val="727272"/>
                  </a:solidFill>
                </a:rPr>
                <a:t>Excellent strength, durability &amp; UV stability</a:t>
              </a:r>
            </a:p>
            <a:p>
              <a:pPr marL="571500" indent="-571500">
                <a:lnSpc>
                  <a:spcPct val="142000"/>
                </a:lnSpc>
                <a:buClr>
                  <a:srgbClr val="727272"/>
                </a:buClr>
                <a:buFont typeface="Wingdings" pitchFamily="2" charset="2"/>
                <a:buChar char="§"/>
              </a:pPr>
              <a:r>
                <a:rPr lang="en-US" sz="2400" dirty="0">
                  <a:solidFill>
                    <a:srgbClr val="727272"/>
                  </a:solidFill>
                </a:rPr>
                <a:t>100% tax deductible the year of installation</a:t>
              </a:r>
            </a:p>
            <a:p>
              <a:pPr marL="571500" indent="-571500">
                <a:lnSpc>
                  <a:spcPct val="142000"/>
                </a:lnSpc>
                <a:buClr>
                  <a:srgbClr val="727272"/>
                </a:buClr>
                <a:buFont typeface="Wingdings" pitchFamily="2" charset="2"/>
                <a:buChar char="§"/>
              </a:pPr>
              <a:r>
                <a:rPr lang="en-US" sz="2400" dirty="0">
                  <a:solidFill>
                    <a:srgbClr val="727272"/>
                  </a:solidFill>
                </a:rPr>
                <a:t>Withstands natural expansion &amp; contraction (thermal cycling)</a:t>
              </a:r>
            </a:p>
            <a:p>
              <a:pPr marL="571500" indent="-571500">
                <a:lnSpc>
                  <a:spcPct val="142000"/>
                </a:lnSpc>
                <a:buClr>
                  <a:srgbClr val="727272"/>
                </a:buClr>
                <a:buFont typeface="Wingdings" pitchFamily="2" charset="2"/>
                <a:buChar char="§"/>
              </a:pPr>
              <a:r>
                <a:rPr lang="en-US" sz="2400" dirty="0">
                  <a:solidFill>
                    <a:srgbClr val="727272"/>
                  </a:solidFill>
                </a:rPr>
                <a:t>Drastically reduces building energy costs</a:t>
              </a:r>
            </a:p>
            <a:p>
              <a:pPr marL="571500" indent="-571500">
                <a:lnSpc>
                  <a:spcPct val="142000"/>
                </a:lnSpc>
                <a:buClr>
                  <a:srgbClr val="727272"/>
                </a:buClr>
                <a:buFont typeface="Wingdings" pitchFamily="2" charset="2"/>
                <a:buChar char="§"/>
              </a:pPr>
              <a:r>
                <a:rPr lang="en-US" sz="2400" dirty="0">
                  <a:solidFill>
                    <a:srgbClr val="727272"/>
                  </a:solidFill>
                </a:rPr>
                <a:t>Reduces internal building temperatures</a:t>
              </a:r>
            </a:p>
            <a:p>
              <a:pPr marL="571500" indent="-571500">
                <a:lnSpc>
                  <a:spcPct val="142000"/>
                </a:lnSpc>
                <a:buClr>
                  <a:srgbClr val="727272"/>
                </a:buClr>
                <a:buFont typeface="Wingdings" pitchFamily="2" charset="2"/>
                <a:buChar char="§"/>
              </a:pPr>
              <a:r>
                <a:rPr lang="en-US" sz="2400" dirty="0">
                  <a:solidFill>
                    <a:srgbClr val="727272"/>
                  </a:solidFill>
                </a:rPr>
                <a:t>Seamless waterproofing and protection</a:t>
              </a:r>
            </a:p>
            <a:p>
              <a:pPr marL="571500" indent="-571500">
                <a:lnSpc>
                  <a:spcPct val="142000"/>
                </a:lnSpc>
                <a:buClr>
                  <a:srgbClr val="727272"/>
                </a:buClr>
                <a:buFont typeface="Wingdings" pitchFamily="2" charset="2"/>
                <a:buChar char="§"/>
              </a:pPr>
              <a:r>
                <a:rPr lang="en-US" sz="2400" dirty="0">
                  <a:solidFill>
                    <a:srgbClr val="727272"/>
                  </a:solidFill>
                </a:rPr>
                <a:t>Sustainable 5, 10, 12 &amp; 15 year warranty options</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SYSTEM BENEFITS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56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9" y="7084081"/>
            <a:ext cx="11506200"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18</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468640"/>
            <a:ext cx="11506199"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665765"/>
            <a:ext cx="9927096" cy="4384470"/>
            <a:chOff x="1092198" y="2934522"/>
            <a:chExt cx="9927096"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1: SURFACE PREPARATION</a:t>
              </a:r>
            </a:p>
            <a:p>
              <a:pPr>
                <a:lnSpc>
                  <a:spcPct val="125000"/>
                </a:lnSpc>
              </a:pPr>
              <a:endParaRPr lang="en-US" sz="2400" dirty="0">
                <a:solidFill>
                  <a:srgbClr val="727272"/>
                </a:solidFill>
              </a:endParaRPr>
            </a:p>
            <a:p>
              <a:pPr>
                <a:lnSpc>
                  <a:spcPct val="125000"/>
                </a:lnSpc>
              </a:pPr>
              <a:r>
                <a:rPr lang="en-US" sz="2400" dirty="0">
                  <a:solidFill>
                    <a:srgbClr val="727272"/>
                  </a:solidFill>
                </a:rPr>
                <a:t>First, the roof surface is thoroughly pressure washed to ensure all dirt and debris are removed. Any problem areas found during surface preparation are  addressed before any coatings products are applied.</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7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19</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3275752" y="3742436"/>
            <a:ext cx="10064695" cy="6231129"/>
            <a:chOff x="1092198" y="2934522"/>
            <a:chExt cx="10064695" cy="6231129"/>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5416" cy="4443973"/>
            </a:xfrm>
            <a:prstGeom prst="rect">
              <a:avLst/>
            </a:prstGeom>
            <a:noFill/>
          </p:spPr>
          <p:txBody>
            <a:bodyPr wrap="square" rtlCol="0">
              <a:spAutoFit/>
            </a:bodyPr>
            <a:lstStyle/>
            <a:p>
              <a:pPr>
                <a:lnSpc>
                  <a:spcPct val="125000"/>
                </a:lnSpc>
              </a:pPr>
              <a:r>
                <a:rPr lang="en-US" sz="3600" b="1" spc="300" dirty="0">
                  <a:solidFill>
                    <a:srgbClr val="727272"/>
                  </a:solidFill>
                </a:rPr>
                <a:t>STEP 2: PREPARATION FOR COATINGS</a:t>
              </a:r>
            </a:p>
            <a:p>
              <a:pPr>
                <a:lnSpc>
                  <a:spcPct val="125000"/>
                </a:lnSpc>
              </a:pPr>
              <a:endParaRPr lang="en-US" sz="2400" dirty="0">
                <a:solidFill>
                  <a:srgbClr val="727272"/>
                </a:solidFill>
              </a:endParaRPr>
            </a:p>
            <a:p>
              <a:pPr lvl="0">
                <a:lnSpc>
                  <a:spcPct val="125000"/>
                </a:lnSpc>
              </a:pPr>
              <a:r>
                <a:rPr lang="en-US" sz="2400" dirty="0">
                  <a:solidFill>
                    <a:srgbClr val="727272"/>
                  </a:solidFill>
                </a:rPr>
                <a:t>Next, all fasteners, seams, transitions, penetrations, and any other areas of concern are reinforced using thick, brush-grade mastic. This step is vital because it prevents premature failure due to the movement caused by wind, thermal cycling, vibrations, or other natural causes.</a:t>
              </a:r>
            </a:p>
            <a:p>
              <a:pPr lvl="0">
                <a:lnSpc>
                  <a:spcPct val="125000"/>
                </a:lnSpc>
              </a:pPr>
              <a:endParaRPr lang="en-US" sz="2400" dirty="0">
                <a:solidFill>
                  <a:srgbClr val="727272"/>
                </a:solidFill>
              </a:endParaRPr>
            </a:p>
            <a:p>
              <a:pPr lvl="0">
                <a:lnSpc>
                  <a:spcPct val="125000"/>
                </a:lnSpc>
              </a:pPr>
              <a:r>
                <a:rPr lang="en-US" sz="2400" dirty="0">
                  <a:solidFill>
                    <a:srgbClr val="727272"/>
                  </a:solidFill>
                </a:rPr>
                <a:t>For metal roofs with moderate to heavy rust, a primer application of Red Oxide Rust Prime 912 may be required before any coating is applied.</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a:extLst>
              <a:ext uri="{FF2B5EF4-FFF2-40B4-BE49-F238E27FC236}">
                <a16:creationId xmlns:a16="http://schemas.microsoft.com/office/drawing/2014/main" id="{E2E1D580-581A-954E-AB92-FB7B914692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468640"/>
            <a:ext cx="11506197" cy="6174719"/>
          </a:xfrm>
          <a:prstGeom prst="rect">
            <a:avLst/>
          </a:prstGeom>
        </p:spPr>
      </p:pic>
      <p:pic>
        <p:nvPicPr>
          <p:cNvPr id="12" name="Picture Placeholder 9">
            <a:extLst>
              <a:ext uri="{FF2B5EF4-FFF2-40B4-BE49-F238E27FC236}">
                <a16:creationId xmlns:a16="http://schemas.microsoft.com/office/drawing/2014/main" id="{668469D0-616E-FA4F-9217-63CEB944CA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7084081"/>
            <a:ext cx="11506197" cy="6174719"/>
          </a:xfrm>
          <a:prstGeom prst="rect">
            <a:avLst/>
          </a:prstGeom>
        </p:spPr>
      </p:pic>
    </p:spTree>
    <p:extLst>
      <p:ext uri="{BB962C8B-B14F-4D97-AF65-F5344CB8AC3E}">
        <p14:creationId xmlns:p14="http://schemas.microsoft.com/office/powerpoint/2010/main" val="41841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1C2A3F4-097C-FA4D-BF46-5F53537723E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8000" contrast="25000"/>
                    </a14:imgEffect>
                  </a14:imgLayer>
                </a14:imgProps>
              </a:ext>
              <a:ext uri="{28A0092B-C50C-407E-A947-70E740481C1C}">
                <a14:useLocalDpi xmlns:a14="http://schemas.microsoft.com/office/drawing/2010/main"/>
              </a:ext>
            </a:extLst>
          </a:blip>
          <a:srcRect l="-277"/>
          <a:stretch/>
        </p:blipFill>
        <p:spPr>
          <a:xfrm>
            <a:off x="148431" y="740649"/>
            <a:ext cx="24090312" cy="9104312"/>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p:spPr>
      </p:pic>
      <p:sp>
        <p:nvSpPr>
          <p:cNvPr id="2" name="Rectangle 1">
            <a:extLst>
              <a:ext uri="{FF2B5EF4-FFF2-40B4-BE49-F238E27FC236}">
                <a16:creationId xmlns:a16="http://schemas.microsoft.com/office/drawing/2014/main" id="{48EDABF7-2056-0F43-8AB1-E18C1DDC7A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849897-A23F-ED48-B9B5-F790F05D90B0}"/>
              </a:ext>
            </a:extLst>
          </p:cNvPr>
          <p:cNvSpPr txBox="1"/>
          <p:nvPr/>
        </p:nvSpPr>
        <p:spPr>
          <a:xfrm>
            <a:off x="458788" y="12822382"/>
            <a:ext cx="6629400" cy="523220"/>
          </a:xfrm>
          <a:prstGeom prst="rect">
            <a:avLst/>
          </a:prstGeom>
          <a:noFill/>
        </p:spPr>
        <p:txBody>
          <a:bodyPr wrap="square" rtlCol="0">
            <a:spAutoFit/>
          </a:bodyPr>
          <a:lstStyle/>
          <a:p>
            <a:r>
              <a:rPr lang="en-US" sz="2800" b="1" dirty="0">
                <a:solidFill>
                  <a:schemeClr val="bg1"/>
                </a:solidFill>
              </a:rPr>
              <a:t>www.americanweatherstar.com</a:t>
            </a:r>
          </a:p>
        </p:txBody>
      </p:sp>
      <p:sp>
        <p:nvSpPr>
          <p:cNvPr id="9" name="TextBox 8">
            <a:extLst>
              <a:ext uri="{FF2B5EF4-FFF2-40B4-BE49-F238E27FC236}">
                <a16:creationId xmlns:a16="http://schemas.microsoft.com/office/drawing/2014/main" id="{172DEDE1-D426-D448-AF32-72FD2BEB71E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2</a:t>
            </a:fld>
            <a:endParaRPr lang="en-US" sz="2400" b="1" dirty="0">
              <a:solidFill>
                <a:schemeClr val="bg1"/>
              </a:solidFill>
            </a:endParaRPr>
          </a:p>
        </p:txBody>
      </p:sp>
      <p:grpSp>
        <p:nvGrpSpPr>
          <p:cNvPr id="3" name="Group 2">
            <a:extLst>
              <a:ext uri="{FF2B5EF4-FFF2-40B4-BE49-F238E27FC236}">
                <a16:creationId xmlns:a16="http://schemas.microsoft.com/office/drawing/2014/main" id="{04F141EB-545C-3E47-AA7F-DFF3A322D8D2}"/>
              </a:ext>
            </a:extLst>
          </p:cNvPr>
          <p:cNvGrpSpPr/>
          <p:nvPr/>
        </p:nvGrpSpPr>
        <p:grpSpPr>
          <a:xfrm>
            <a:off x="2401883" y="7945351"/>
            <a:ext cx="11981381" cy="3776749"/>
            <a:chOff x="2401883" y="7426362"/>
            <a:chExt cx="11981381" cy="3776749"/>
          </a:xfrm>
        </p:grpSpPr>
        <p:sp>
          <p:nvSpPr>
            <p:cNvPr id="22" name="TextBox 21">
              <a:extLst>
                <a:ext uri="{FF2B5EF4-FFF2-40B4-BE49-F238E27FC236}">
                  <a16:creationId xmlns:a16="http://schemas.microsoft.com/office/drawing/2014/main" id="{97ACC371-6F5C-2942-B4B5-7DB9135DD69E}"/>
                </a:ext>
              </a:extLst>
            </p:cNvPr>
            <p:cNvSpPr txBox="1"/>
            <p:nvPr/>
          </p:nvSpPr>
          <p:spPr>
            <a:xfrm>
              <a:off x="2401883" y="9871721"/>
              <a:ext cx="11981381" cy="1331390"/>
            </a:xfrm>
            <a:prstGeom prst="rect">
              <a:avLst/>
            </a:prstGeom>
            <a:noFill/>
          </p:spPr>
          <p:txBody>
            <a:bodyPr wrap="square" rtlCol="0">
              <a:spAutoFit/>
            </a:bodyPr>
            <a:lstStyle/>
            <a:p>
              <a:pPr>
                <a:lnSpc>
                  <a:spcPct val="114000"/>
                </a:lnSpc>
              </a:pPr>
              <a:r>
                <a:rPr lang="en-US" sz="2400" dirty="0">
                  <a:solidFill>
                    <a:srgbClr val="727272"/>
                  </a:solidFill>
                </a:rPr>
                <a:t>Founded in 2004, American WeatherStar is an established leader in the commercial roofing industry. Based in Mobile, Alabama, we are a full-line supplier of high-quality, energy-efficient, fluid-applied roof restoration systems and products for both flat and metal roofs. </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2401884" y="7426362"/>
              <a:ext cx="9753598" cy="1692925"/>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C2340"/>
                  </a:solidFill>
                </a:rPr>
                <a:t>ABOUT AMERICAN WEATHERSTAR</a:t>
              </a:r>
            </a:p>
          </p:txBody>
        </p:sp>
        <p:cxnSp>
          <p:nvCxnSpPr>
            <p:cNvPr id="8" name="Straight Connector 7">
              <a:extLst>
                <a:ext uri="{FF2B5EF4-FFF2-40B4-BE49-F238E27FC236}">
                  <a16:creationId xmlns:a16="http://schemas.microsoft.com/office/drawing/2014/main" id="{6A614498-E986-6B49-AB59-8C6B9E4E30D1}"/>
                </a:ext>
              </a:extLst>
            </p:cNvPr>
            <p:cNvCxnSpPr>
              <a:cxnSpLocks/>
            </p:cNvCxnSpPr>
            <p:nvPr/>
          </p:nvCxnSpPr>
          <p:spPr>
            <a:xfrm rot="16200000">
              <a:off x="2692269" y="9230888"/>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5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22189" y="7084081"/>
            <a:ext cx="11506199"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20</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9" y="468640"/>
            <a:ext cx="11506198"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434933"/>
            <a:ext cx="10066582" cy="4846135"/>
            <a:chOff x="1092198" y="2934522"/>
            <a:chExt cx="10066582" cy="484613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7303" cy="3058979"/>
            </a:xfrm>
            <a:prstGeom prst="rect">
              <a:avLst/>
            </a:prstGeom>
            <a:noFill/>
          </p:spPr>
          <p:txBody>
            <a:bodyPr wrap="square" rtlCol="0">
              <a:spAutoFit/>
            </a:bodyPr>
            <a:lstStyle/>
            <a:p>
              <a:pPr>
                <a:lnSpc>
                  <a:spcPct val="125000"/>
                </a:lnSpc>
              </a:pPr>
              <a:r>
                <a:rPr lang="en-US" sz="3600" b="1" spc="300" dirty="0">
                  <a:solidFill>
                    <a:srgbClr val="727272"/>
                  </a:solidFill>
                </a:rPr>
                <a:t>STEP 3: BASE COAT APPLICATION</a:t>
              </a:r>
            </a:p>
            <a:p>
              <a:pPr>
                <a:lnSpc>
                  <a:spcPct val="125000"/>
                </a:lnSpc>
              </a:pPr>
              <a:endParaRPr lang="en-US" sz="2400" dirty="0">
                <a:solidFill>
                  <a:srgbClr val="727272"/>
                </a:solidFill>
              </a:endParaRPr>
            </a:p>
            <a:p>
              <a:pPr>
                <a:lnSpc>
                  <a:spcPct val="125000"/>
                </a:lnSpc>
              </a:pPr>
              <a:r>
                <a:rPr lang="en-US" sz="2400" dirty="0">
                  <a:solidFill>
                    <a:srgbClr val="727272"/>
                  </a:solidFill>
                </a:rPr>
                <a:t>Once all details have been addressed, an ivory base coat of Acrylic 211 or High-Tensile Acrylic 211 is then applied to the roof. This layer will provide the system with a durable, water-tight foundation capable of withstanding the natural expansion and contraction (thermal cycling) of the metal roof structure.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9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21</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468640"/>
            <a:ext cx="11506197" cy="6174719"/>
          </a:xfrm>
          <a:prstGeom prst="rect">
            <a:avLst/>
          </a:prstGeom>
        </p:spPr>
      </p:pic>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90" y="7084081"/>
            <a:ext cx="11506196"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3275752" y="4434933"/>
            <a:ext cx="9927096" cy="4846135"/>
            <a:chOff x="1092198" y="2934522"/>
            <a:chExt cx="9927096" cy="484613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3058979"/>
            </a:xfrm>
            <a:prstGeom prst="rect">
              <a:avLst/>
            </a:prstGeom>
            <a:noFill/>
          </p:spPr>
          <p:txBody>
            <a:bodyPr wrap="square" rtlCol="0">
              <a:spAutoFit/>
            </a:bodyPr>
            <a:lstStyle/>
            <a:p>
              <a:pPr>
                <a:lnSpc>
                  <a:spcPct val="125000"/>
                </a:lnSpc>
              </a:pPr>
              <a:r>
                <a:rPr lang="en-US" sz="3600" b="1" spc="300" dirty="0">
                  <a:solidFill>
                    <a:srgbClr val="727272"/>
                  </a:solidFill>
                </a:rPr>
                <a:t>STEP 4: TOP COAT APPLICATION</a:t>
              </a:r>
            </a:p>
            <a:p>
              <a:pPr>
                <a:lnSpc>
                  <a:spcPct val="125000"/>
                </a:lnSpc>
              </a:pPr>
              <a:endParaRPr lang="en-US" sz="2400" dirty="0">
                <a:solidFill>
                  <a:srgbClr val="727272"/>
                </a:solidFill>
              </a:endParaRPr>
            </a:p>
            <a:p>
              <a:pPr lvl="0">
                <a:lnSpc>
                  <a:spcPct val="125000"/>
                </a:lnSpc>
              </a:pPr>
              <a:r>
                <a:rPr lang="en-US" sz="2400" dirty="0">
                  <a:solidFill>
                    <a:srgbClr val="727272"/>
                  </a:solidFill>
                </a:rPr>
                <a:t>Once the base coat cures, a bright-white top coat of Acrylic 211 or High-Tensile Acrylic 211 is then applied providing the system with maximum reflectivity and UV stability. This product contains strong algaecides that ensure the coating will remain bright white for the life of the system.</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5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994C88D-AC66-B544-BE95-171031165FAB}"/>
              </a:ext>
            </a:extLst>
          </p:cNvPr>
          <p:cNvSpPr txBox="1">
            <a:spLocks/>
          </p:cNvSpPr>
          <p:nvPr/>
        </p:nvSpPr>
        <p:spPr>
          <a:xfrm>
            <a:off x="6033292" y="1417765"/>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VIEW VIDEO</a:t>
            </a:r>
          </a:p>
        </p:txBody>
      </p:sp>
      <p:sp>
        <p:nvSpPr>
          <p:cNvPr id="6" name="Rectangle 5">
            <a:extLst>
              <a:ext uri="{FF2B5EF4-FFF2-40B4-BE49-F238E27FC236}">
                <a16:creationId xmlns:a16="http://schemas.microsoft.com/office/drawing/2014/main" id="{B8353BCF-F2F9-0F45-9660-020299F39A24}"/>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E30A59-7389-034F-B6AF-A0F542BE4C3B}"/>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22</a:t>
            </a:fld>
            <a:endParaRPr lang="en-US" sz="2400" b="1" dirty="0">
              <a:solidFill>
                <a:schemeClr val="bg1"/>
              </a:solidFill>
            </a:endParaRPr>
          </a:p>
        </p:txBody>
      </p:sp>
      <p:pic>
        <p:nvPicPr>
          <p:cNvPr id="4" name="Picture 3" descr="Graphical user interface, application, website&#10;&#10;Description automatically generated">
            <a:hlinkClick r:id="rId2"/>
            <a:extLst>
              <a:ext uri="{FF2B5EF4-FFF2-40B4-BE49-F238E27FC236}">
                <a16:creationId xmlns:a16="http://schemas.microsoft.com/office/drawing/2014/main" id="{17DCDB81-3B65-FF43-BFEE-BFF607B35BFA}"/>
              </a:ext>
            </a:extLst>
          </p:cNvPr>
          <p:cNvPicPr>
            <a:picLocks noChangeAspect="1"/>
          </p:cNvPicPr>
          <p:nvPr/>
        </p:nvPicPr>
        <p:blipFill>
          <a:blip r:embed="rId3"/>
          <a:stretch>
            <a:fillRect/>
          </a:stretch>
        </p:blipFill>
        <p:spPr>
          <a:xfrm>
            <a:off x="5265737" y="3001894"/>
            <a:ext cx="13855700" cy="8547100"/>
          </a:xfrm>
          <a:prstGeom prst="rect">
            <a:avLst/>
          </a:prstGeom>
        </p:spPr>
      </p:pic>
    </p:spTree>
    <p:extLst>
      <p:ext uri="{BB962C8B-B14F-4D97-AF65-F5344CB8AC3E}">
        <p14:creationId xmlns:p14="http://schemas.microsoft.com/office/powerpoint/2010/main" val="10727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90CBD-C8B7-8343-B367-D7DAFED5358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24B138-9A8A-BE44-A8C5-3602A8F2718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23</a:t>
            </a:fld>
            <a:endParaRPr lang="en-US" sz="2400" b="1" dirty="0">
              <a:solidFill>
                <a:schemeClr val="bg1"/>
              </a:solidFill>
            </a:endParaRPr>
          </a:p>
        </p:txBody>
      </p:sp>
      <p:pic>
        <p:nvPicPr>
          <p:cNvPr id="14" name="Picture 13">
            <a:extLst>
              <a:ext uri="{FF2B5EF4-FFF2-40B4-BE49-F238E27FC236}">
                <a16:creationId xmlns:a16="http://schemas.microsoft.com/office/drawing/2014/main" id="{51E57A0F-2284-6E44-AC47-6B8C4F7D0A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4988" y="5871644"/>
            <a:ext cx="2069900" cy="2069900"/>
          </a:xfrm>
          <a:prstGeom prst="rect">
            <a:avLst/>
          </a:prstGeom>
        </p:spPr>
      </p:pic>
      <p:pic>
        <p:nvPicPr>
          <p:cNvPr id="20" name="Picture 19">
            <a:extLst>
              <a:ext uri="{FF2B5EF4-FFF2-40B4-BE49-F238E27FC236}">
                <a16:creationId xmlns:a16="http://schemas.microsoft.com/office/drawing/2014/main" id="{EA3C1E23-A346-8348-B9B4-9096731363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6112" y="5651625"/>
            <a:ext cx="2509939" cy="2509939"/>
          </a:xfrm>
          <a:prstGeom prst="rect">
            <a:avLst/>
          </a:prstGeom>
        </p:spPr>
      </p:pic>
      <p:pic>
        <p:nvPicPr>
          <p:cNvPr id="22" name="Picture 21">
            <a:extLst>
              <a:ext uri="{FF2B5EF4-FFF2-40B4-BE49-F238E27FC236}">
                <a16:creationId xmlns:a16="http://schemas.microsoft.com/office/drawing/2014/main" id="{5F3A75D3-9F87-9244-9FEB-6052638BF4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3083" y="5593378"/>
            <a:ext cx="2626432" cy="2626432"/>
          </a:xfrm>
          <a:prstGeom prst="rect">
            <a:avLst/>
          </a:prstGeom>
        </p:spPr>
      </p:pic>
      <p:pic>
        <p:nvPicPr>
          <p:cNvPr id="24" name="Picture 23">
            <a:extLst>
              <a:ext uri="{FF2B5EF4-FFF2-40B4-BE49-F238E27FC236}">
                <a16:creationId xmlns:a16="http://schemas.microsoft.com/office/drawing/2014/main" id="{34D85308-4093-AD4E-8BC8-3A05D6CB5F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28760" y="6300814"/>
            <a:ext cx="3477626" cy="1211560"/>
          </a:xfrm>
          <a:prstGeom prst="rect">
            <a:avLst/>
          </a:prstGeom>
        </p:spPr>
      </p:pic>
      <p:grpSp>
        <p:nvGrpSpPr>
          <p:cNvPr id="26" name="Group 25">
            <a:extLst>
              <a:ext uri="{FF2B5EF4-FFF2-40B4-BE49-F238E27FC236}">
                <a16:creationId xmlns:a16="http://schemas.microsoft.com/office/drawing/2014/main" id="{9AE25E9F-8B7F-034B-B280-D38FE6013580}"/>
              </a:ext>
            </a:extLst>
          </p:cNvPr>
          <p:cNvGrpSpPr/>
          <p:nvPr/>
        </p:nvGrpSpPr>
        <p:grpSpPr>
          <a:xfrm>
            <a:off x="4344988" y="1932122"/>
            <a:ext cx="15659100" cy="1298058"/>
            <a:chOff x="4344988" y="1932122"/>
            <a:chExt cx="15659100" cy="1298058"/>
          </a:xfrm>
        </p:grpSpPr>
        <p:sp>
          <p:nvSpPr>
            <p:cNvPr id="27" name="Subtitle 2">
              <a:extLst>
                <a:ext uri="{FF2B5EF4-FFF2-40B4-BE49-F238E27FC236}">
                  <a16:creationId xmlns:a16="http://schemas.microsoft.com/office/drawing/2014/main" id="{2B363977-D917-F047-A1D0-ED16082748F5}"/>
                </a:ext>
              </a:extLst>
            </p:cNvPr>
            <p:cNvSpPr txBox="1">
              <a:spLocks/>
            </p:cNvSpPr>
            <p:nvPr/>
          </p:nvSpPr>
          <p:spPr>
            <a:xfrm>
              <a:off x="4344988" y="1932122"/>
              <a:ext cx="1565910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AND PRODUCT APPROVALS</a:t>
              </a:r>
            </a:p>
          </p:txBody>
        </p:sp>
        <p:cxnSp>
          <p:nvCxnSpPr>
            <p:cNvPr id="28" name="Straight Connector 27">
              <a:extLst>
                <a:ext uri="{FF2B5EF4-FFF2-40B4-BE49-F238E27FC236}">
                  <a16:creationId xmlns:a16="http://schemas.microsoft.com/office/drawing/2014/main" id="{057E5036-9883-0842-8529-7724CB044584}"/>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CCEF2F4D-648F-F740-9CF3-069681D34FAC}"/>
              </a:ext>
            </a:extLst>
          </p:cNvPr>
          <p:cNvPicPr>
            <a:picLocks noChangeAspect="1"/>
          </p:cNvPicPr>
          <p:nvPr/>
        </p:nvPicPr>
        <p:blipFill>
          <a:blip r:embed="rId6"/>
          <a:stretch>
            <a:fillRect/>
          </a:stretch>
        </p:blipFill>
        <p:spPr>
          <a:xfrm>
            <a:off x="18509095" y="6083300"/>
            <a:ext cx="1536700" cy="1549400"/>
          </a:xfrm>
          <a:prstGeom prst="rect">
            <a:avLst/>
          </a:prstGeom>
        </p:spPr>
      </p:pic>
    </p:spTree>
    <p:extLst>
      <p:ext uri="{BB962C8B-B14F-4D97-AF65-F5344CB8AC3E}">
        <p14:creationId xmlns:p14="http://schemas.microsoft.com/office/powerpoint/2010/main" val="25496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24</a:t>
            </a:fld>
            <a:endParaRPr lang="en-US" sz="2400" b="1" dirty="0">
              <a:solidFill>
                <a:schemeClr val="bg1"/>
              </a:solidFill>
            </a:endParaRPr>
          </a:p>
        </p:txBody>
      </p:sp>
      <p:pic>
        <p:nvPicPr>
          <p:cNvPr id="16" name="Picture 15">
            <a:extLst>
              <a:ext uri="{FF2B5EF4-FFF2-40B4-BE49-F238E27FC236}">
                <a16:creationId xmlns:a16="http://schemas.microsoft.com/office/drawing/2014/main" id="{833FF8EC-4DE0-9E4C-B6D0-689C041C871B}"/>
              </a:ext>
            </a:extLst>
          </p:cNvPr>
          <p:cNvPicPr>
            <a:picLocks noChangeAspect="1"/>
          </p:cNvPicPr>
          <p:nvPr/>
        </p:nvPicPr>
        <p:blipFill>
          <a:blip r:embed="rId2"/>
          <a:stretch>
            <a:fillRect/>
          </a:stretch>
        </p:blipFill>
        <p:spPr>
          <a:xfrm>
            <a:off x="14967046" y="3612760"/>
            <a:ext cx="6626461" cy="8575421"/>
          </a:xfrm>
          <a:prstGeom prst="rect">
            <a:avLst/>
          </a:prstGeom>
          <a:effectLst>
            <a:outerShdw blurRad="190500" dist="63500" dir="2700000" algn="tl" rotWithShape="0">
              <a:prstClr val="black">
                <a:alpha val="40000"/>
              </a:prstClr>
            </a:outerShdw>
          </a:effectLst>
        </p:spPr>
      </p:pic>
      <p:pic>
        <p:nvPicPr>
          <p:cNvPr id="7" name="Picture 6">
            <a:extLst>
              <a:ext uri="{FF2B5EF4-FFF2-40B4-BE49-F238E27FC236}">
                <a16:creationId xmlns:a16="http://schemas.microsoft.com/office/drawing/2014/main" id="{DDED2509-C086-124D-84C8-BFB75615BC27}"/>
              </a:ext>
            </a:extLst>
          </p:cNvPr>
          <p:cNvPicPr>
            <a:picLocks noChangeAspect="1"/>
          </p:cNvPicPr>
          <p:nvPr/>
        </p:nvPicPr>
        <p:blipFill>
          <a:blip r:embed="rId2"/>
          <a:stretch>
            <a:fillRect/>
          </a:stretch>
        </p:blipFill>
        <p:spPr>
          <a:xfrm>
            <a:off x="12755889" y="1527818"/>
            <a:ext cx="6626461" cy="8575420"/>
          </a:xfrm>
          <a:prstGeom prst="rect">
            <a:avLst/>
          </a:prstGeom>
          <a:effectLst>
            <a:outerShdw blurRad="190500" dist="63500" dir="2700000" algn="tl" rotWithShape="0">
              <a:prstClr val="black">
                <a:alpha val="40000"/>
              </a:prstClr>
            </a:outerShdw>
          </a:effectLst>
        </p:spPr>
      </p:pic>
      <p:grpSp>
        <p:nvGrpSpPr>
          <p:cNvPr id="3" name="Group 2">
            <a:extLst>
              <a:ext uri="{FF2B5EF4-FFF2-40B4-BE49-F238E27FC236}">
                <a16:creationId xmlns:a16="http://schemas.microsoft.com/office/drawing/2014/main" id="{E143716A-6B15-A740-97E9-0EDA93432D6B}"/>
              </a:ext>
            </a:extLst>
          </p:cNvPr>
          <p:cNvGrpSpPr/>
          <p:nvPr/>
        </p:nvGrpSpPr>
        <p:grpSpPr>
          <a:xfrm>
            <a:off x="1092198" y="2757708"/>
            <a:ext cx="9766302" cy="8200585"/>
            <a:chOff x="1092198" y="2870772"/>
            <a:chExt cx="9766302" cy="8200585"/>
          </a:xfrm>
        </p:grpSpPr>
        <p:grpSp>
          <p:nvGrpSpPr>
            <p:cNvPr id="2" name="Group 1">
              <a:extLst>
                <a:ext uri="{FF2B5EF4-FFF2-40B4-BE49-F238E27FC236}">
                  <a16:creationId xmlns:a16="http://schemas.microsoft.com/office/drawing/2014/main" id="{D415ED4A-025E-C747-BF2B-A83CE635FF11}"/>
                </a:ext>
              </a:extLst>
            </p:cNvPr>
            <p:cNvGrpSpPr/>
            <p:nvPr/>
          </p:nvGrpSpPr>
          <p:grpSpPr>
            <a:xfrm>
              <a:off x="1092198" y="2870772"/>
              <a:ext cx="9766302" cy="5948511"/>
              <a:chOff x="1092198" y="2062978"/>
              <a:chExt cx="9766302" cy="5948511"/>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3289811"/>
              </a:xfrm>
              <a:prstGeom prst="rect">
                <a:avLst/>
              </a:prstGeom>
              <a:noFill/>
            </p:spPr>
            <p:txBody>
              <a:bodyPr wrap="square" rtlCol="0">
                <a:spAutoFit/>
              </a:bodyPr>
              <a:lstStyle/>
              <a:p>
                <a:pPr>
                  <a:lnSpc>
                    <a:spcPct val="125000"/>
                  </a:lnSpc>
                  <a:buClr>
                    <a:srgbClr val="727272"/>
                  </a:buClr>
                </a:pPr>
                <a:r>
                  <a:rPr lang="en-US" sz="2400" dirty="0">
                    <a:solidFill>
                      <a:srgbClr val="727272"/>
                    </a:solidFill>
                  </a:rPr>
                  <a:t>American WeatherStar offers both  Material, and Labor &amp; Material warranty options for most of its roof restoration systems when installed by an American WeatherStar approved contractor. Contact your American WeatherStar approved contractor to discuss your options.</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5, 10, 12, 15, 20-year warranty options (varies with system)</a:t>
                </a:r>
              </a:p>
              <a:p>
                <a:pPr marL="571500" indent="-571500">
                  <a:lnSpc>
                    <a:spcPct val="125000"/>
                  </a:lnSpc>
                  <a:buClr>
                    <a:srgbClr val="727272"/>
                  </a:buClr>
                  <a:buFont typeface="Wingdings" pitchFamily="2" charset="2"/>
                  <a:buChar char="§"/>
                </a:pPr>
                <a:r>
                  <a:rPr lang="en-US" sz="2400" dirty="0">
                    <a:solidFill>
                      <a:srgbClr val="727272"/>
                    </a:solidFill>
                  </a:rPr>
                  <a:t>Renewable, transferable, and extendable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SUSTAINABLE</a:t>
                </a:r>
              </a:p>
              <a:p>
                <a:pPr algn="l">
                  <a:lnSpc>
                    <a:spcPct val="75000"/>
                  </a:lnSpc>
                </a:pPr>
                <a:r>
                  <a:rPr lang="en-US" sz="6000" b="1" spc="300" dirty="0">
                    <a:solidFill>
                      <a:srgbClr val="002452"/>
                    </a:solidFill>
                    <a:cs typeface="Cordia New" panose="020B0304020202020204" pitchFamily="34" charset="-34"/>
                  </a:rPr>
                  <a:t>WARRANTY OPTIONS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Rounded Rectangle 20">
              <a:hlinkClick r:id="rId3"/>
              <a:extLst>
                <a:ext uri="{FF2B5EF4-FFF2-40B4-BE49-F238E27FC236}">
                  <a16:creationId xmlns:a16="http://schemas.microsoft.com/office/drawing/2014/main" id="{FFC5ADB5-181D-0E4B-A09E-704F883C47B9}"/>
                </a:ext>
              </a:extLst>
            </p:cNvPr>
            <p:cNvSpPr/>
            <p:nvPr/>
          </p:nvSpPr>
          <p:spPr>
            <a:xfrm>
              <a:off x="1238053" y="10156957"/>
              <a:ext cx="5217611" cy="914400"/>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spTree>
    <p:extLst>
      <p:ext uri="{BB962C8B-B14F-4D97-AF65-F5344CB8AC3E}">
        <p14:creationId xmlns:p14="http://schemas.microsoft.com/office/powerpoint/2010/main" val="7377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25</a:t>
            </a:fld>
            <a:endParaRPr lang="en-US" sz="2400" b="1" dirty="0">
              <a:solidFill>
                <a:schemeClr val="bg1"/>
              </a:solidFill>
            </a:endParaRPr>
          </a:p>
        </p:txBody>
      </p:sp>
      <p:grpSp>
        <p:nvGrpSpPr>
          <p:cNvPr id="3" name="Group 2">
            <a:extLst>
              <a:ext uri="{FF2B5EF4-FFF2-40B4-BE49-F238E27FC236}">
                <a16:creationId xmlns:a16="http://schemas.microsoft.com/office/drawing/2014/main" id="{2B1A6063-BF45-874B-A59E-EDE5EE97FBF3}"/>
              </a:ext>
            </a:extLst>
          </p:cNvPr>
          <p:cNvGrpSpPr/>
          <p:nvPr/>
        </p:nvGrpSpPr>
        <p:grpSpPr>
          <a:xfrm>
            <a:off x="13303060" y="2571956"/>
            <a:ext cx="9766302" cy="8572088"/>
            <a:chOff x="13303060" y="3191247"/>
            <a:chExt cx="9766302" cy="8572088"/>
          </a:xfrm>
        </p:grpSpPr>
        <p:grpSp>
          <p:nvGrpSpPr>
            <p:cNvPr id="2" name="Group 1">
              <a:extLst>
                <a:ext uri="{FF2B5EF4-FFF2-40B4-BE49-F238E27FC236}">
                  <a16:creationId xmlns:a16="http://schemas.microsoft.com/office/drawing/2014/main" id="{D415ED4A-025E-C747-BF2B-A83CE635FF11}"/>
                </a:ext>
              </a:extLst>
            </p:cNvPr>
            <p:cNvGrpSpPr/>
            <p:nvPr/>
          </p:nvGrpSpPr>
          <p:grpSpPr>
            <a:xfrm>
              <a:off x="13303060" y="3191247"/>
              <a:ext cx="9766302" cy="7333506"/>
              <a:chOff x="1092198" y="2062978"/>
              <a:chExt cx="9766302" cy="733350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4674806"/>
              </a:xfrm>
              <a:prstGeom prst="rect">
                <a:avLst/>
              </a:prstGeom>
              <a:noFill/>
            </p:spPr>
            <p:txBody>
              <a:bodyPr wrap="square" rtlCol="0">
                <a:spAutoFit/>
              </a:bodyPr>
              <a:lstStyle/>
              <a:p>
                <a:pPr>
                  <a:lnSpc>
                    <a:spcPct val="125000"/>
                  </a:lnSpc>
                  <a:buClr>
                    <a:srgbClr val="727272"/>
                  </a:buClr>
                </a:pPr>
                <a:r>
                  <a:rPr lang="en-US" sz="2400" dirty="0">
                    <a:solidFill>
                      <a:srgbClr val="727272"/>
                    </a:solidFill>
                  </a:rPr>
                  <a:t>Annual maintenance on your newly installed roofing system is very important. An out-of-sight-out-of-mind approach is dangerous when it comes to your roof. The </a:t>
                </a:r>
                <a:r>
                  <a:rPr lang="en-US" sz="2400" dirty="0" err="1">
                    <a:solidFill>
                      <a:srgbClr val="727272"/>
                    </a:solidFill>
                  </a:rPr>
                  <a:t>StarGard</a:t>
                </a:r>
                <a:r>
                  <a:rPr lang="en-US" sz="2400" dirty="0">
                    <a:solidFill>
                      <a:srgbClr val="727272"/>
                    </a:solidFill>
                  </a:rPr>
                  <a:t>+ Warranty Extension Plan is an extensive 40+ point maintenance inspection conducted annually by your American WeatherStar approved contractor.</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40+ point inspection</a:t>
                </a:r>
              </a:p>
              <a:p>
                <a:pPr marL="571500" indent="-571500">
                  <a:lnSpc>
                    <a:spcPct val="125000"/>
                  </a:lnSpc>
                  <a:buClr>
                    <a:srgbClr val="727272"/>
                  </a:buClr>
                  <a:buFont typeface="Wingdings" pitchFamily="2" charset="2"/>
                  <a:buChar char="§"/>
                </a:pPr>
                <a:r>
                  <a:rPr lang="en-US" sz="2400" dirty="0">
                    <a:solidFill>
                      <a:srgbClr val="727272"/>
                    </a:solidFill>
                  </a:rPr>
                  <a:t>Risk-free and affordable</a:t>
                </a:r>
              </a:p>
              <a:p>
                <a:pPr marL="571500" indent="-571500">
                  <a:lnSpc>
                    <a:spcPct val="125000"/>
                  </a:lnSpc>
                  <a:buClr>
                    <a:srgbClr val="727272"/>
                  </a:buClr>
                  <a:buFont typeface="Wingdings" pitchFamily="2" charset="2"/>
                  <a:buChar char="§"/>
                </a:pPr>
                <a:r>
                  <a:rPr lang="en-US" sz="2400" dirty="0">
                    <a:solidFill>
                      <a:srgbClr val="727272"/>
                    </a:solidFill>
                  </a:rPr>
                  <a:t>Added protection and prevention</a:t>
                </a:r>
              </a:p>
              <a:p>
                <a:pPr>
                  <a:lnSpc>
                    <a:spcPct val="125000"/>
                  </a:lnSpc>
                  <a:buClr>
                    <a:srgbClr val="727272"/>
                  </a:buClr>
                </a:pPr>
                <a:endParaRPr lang="en-US" sz="2400" dirty="0">
                  <a:solidFill>
                    <a:srgbClr val="727272"/>
                  </a:solidFill>
                </a:endParaRP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STARGARD+ WARRANTY</a:t>
                </a:r>
              </a:p>
              <a:p>
                <a:pPr algn="l">
                  <a:lnSpc>
                    <a:spcPct val="75000"/>
                  </a:lnSpc>
                </a:pPr>
                <a:r>
                  <a:rPr lang="en-US" sz="6000" b="1" spc="300" dirty="0">
                    <a:solidFill>
                      <a:srgbClr val="002452"/>
                    </a:solidFill>
                    <a:cs typeface="Cordia New" panose="020B0304020202020204" pitchFamily="34" charset="-34"/>
                  </a:rPr>
                  <a:t>EXTENSION PLAN</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Rounded Rectangle 16">
              <a:hlinkClick r:id="rId2"/>
              <a:extLst>
                <a:ext uri="{FF2B5EF4-FFF2-40B4-BE49-F238E27FC236}">
                  <a16:creationId xmlns:a16="http://schemas.microsoft.com/office/drawing/2014/main" id="{2BBF95CA-0D8D-144D-BE29-E7A7BA2EDC3A}"/>
                </a:ext>
              </a:extLst>
            </p:cNvPr>
            <p:cNvSpPr/>
            <p:nvPr/>
          </p:nvSpPr>
          <p:spPr>
            <a:xfrm>
              <a:off x="13545383" y="10848935"/>
              <a:ext cx="5217611" cy="914400"/>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pic>
        <p:nvPicPr>
          <p:cNvPr id="6" name="Picture 5">
            <a:hlinkClick r:id="rId4"/>
            <a:extLst>
              <a:ext uri="{FF2B5EF4-FFF2-40B4-BE49-F238E27FC236}">
                <a16:creationId xmlns:a16="http://schemas.microsoft.com/office/drawing/2014/main" id="{FB2F872B-8FC0-C965-60B7-A28986BBB69B}"/>
              </a:ext>
            </a:extLst>
          </p:cNvPr>
          <p:cNvPicPr>
            <a:picLocks noChangeAspect="1"/>
          </p:cNvPicPr>
          <p:nvPr/>
        </p:nvPicPr>
        <p:blipFill>
          <a:blip r:embed="rId5"/>
          <a:srcRect/>
          <a:stretch/>
        </p:blipFill>
        <p:spPr>
          <a:xfrm>
            <a:off x="4623441" y="3612760"/>
            <a:ext cx="6620909" cy="8575421"/>
          </a:xfrm>
          <a:prstGeom prst="rect">
            <a:avLst/>
          </a:prstGeom>
          <a:effectLst>
            <a:outerShdw blurRad="190500" dist="63500" dir="2700000" algn="tl" rotWithShape="0">
              <a:prstClr val="black">
                <a:alpha val="40000"/>
              </a:prstClr>
            </a:outerShdw>
          </a:effectLst>
        </p:spPr>
      </p:pic>
      <p:pic>
        <p:nvPicPr>
          <p:cNvPr id="8" name="Picture 7">
            <a:hlinkClick r:id="rId4"/>
            <a:extLst>
              <a:ext uri="{FF2B5EF4-FFF2-40B4-BE49-F238E27FC236}">
                <a16:creationId xmlns:a16="http://schemas.microsoft.com/office/drawing/2014/main" id="{8BAD073B-F42E-5CAA-CEA0-48378906F191}"/>
              </a:ext>
            </a:extLst>
          </p:cNvPr>
          <p:cNvPicPr>
            <a:picLocks noChangeAspect="1"/>
          </p:cNvPicPr>
          <p:nvPr/>
        </p:nvPicPr>
        <p:blipFill>
          <a:blip r:embed="rId6"/>
          <a:srcRect/>
          <a:stretch/>
        </p:blipFill>
        <p:spPr>
          <a:xfrm>
            <a:off x="2414496" y="1527818"/>
            <a:ext cx="6616485" cy="8575420"/>
          </a:xfrm>
          <a:prstGeom prst="rect">
            <a:avLst/>
          </a:prstGeom>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7248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26</a:t>
            </a:fld>
            <a:endParaRPr lang="en-US" sz="2400" b="1" dirty="0">
              <a:solidFill>
                <a:schemeClr val="bg1"/>
              </a:solidFill>
            </a:endParaRPr>
          </a:p>
        </p:txBody>
      </p:sp>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CUSTOMER TESTIMONIALS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B280473D-8615-304C-A1D5-B239F0F27451}"/>
              </a:ext>
            </a:extLst>
          </p:cNvPr>
          <p:cNvSpPr txBox="1"/>
          <p:nvPr/>
        </p:nvSpPr>
        <p:spPr>
          <a:xfrm>
            <a:off x="1220788" y="5813909"/>
            <a:ext cx="6583680" cy="4295791"/>
          </a:xfrm>
          <a:prstGeom prst="rect">
            <a:avLst/>
          </a:prstGeom>
          <a:noFill/>
        </p:spPr>
        <p:txBody>
          <a:bodyPr wrap="square" rtlCol="0">
            <a:spAutoFit/>
          </a:bodyPr>
          <a:lstStyle/>
          <a:p>
            <a:pPr>
              <a:lnSpc>
                <a:spcPct val="125000"/>
              </a:lnSpc>
            </a:pPr>
            <a:r>
              <a:rPr lang="en-US" sz="2000" dirty="0">
                <a:solidFill>
                  <a:srgbClr val="727272"/>
                </a:solidFill>
              </a:rPr>
              <a:t>We are very impressed with the Met-A-Gard+ system we had put on our metal roof. We had leaks and other concerns such as heat reduction and waterproofing the roof. The contractor came in a very timely manner and handled the job perfectly. It has been two years and we have had neither issues nor a reason to get up on the roof. The system did exactly what the website advertised it would do.</a:t>
            </a:r>
          </a:p>
          <a:p>
            <a:pPr>
              <a:lnSpc>
                <a:spcPct val="125000"/>
              </a:lnSpc>
            </a:pPr>
            <a:endParaRPr lang="en-US" sz="2000" dirty="0">
              <a:solidFill>
                <a:srgbClr val="727272"/>
              </a:solidFill>
            </a:endParaRPr>
          </a:p>
          <a:p>
            <a:pPr>
              <a:lnSpc>
                <a:spcPct val="125000"/>
              </a:lnSpc>
            </a:pPr>
            <a:r>
              <a:rPr lang="en-US" sz="2000" b="1" dirty="0">
                <a:solidFill>
                  <a:srgbClr val="0C2340"/>
                </a:solidFill>
              </a:rPr>
              <a:t>John </a:t>
            </a:r>
            <a:r>
              <a:rPr lang="en-US" sz="2000" b="1" dirty="0" err="1">
                <a:solidFill>
                  <a:srgbClr val="0C2340"/>
                </a:solidFill>
              </a:rPr>
              <a:t>Hanney</a:t>
            </a:r>
            <a:endParaRPr lang="en-US" sz="2000" b="1" dirty="0">
              <a:solidFill>
                <a:srgbClr val="0C2340"/>
              </a:solidFill>
            </a:endParaRPr>
          </a:p>
          <a:p>
            <a:pPr>
              <a:lnSpc>
                <a:spcPct val="125000"/>
              </a:lnSpc>
            </a:pPr>
            <a:r>
              <a:rPr lang="en-US" sz="2000" i="1" dirty="0">
                <a:solidFill>
                  <a:srgbClr val="727272"/>
                </a:solidFill>
              </a:rPr>
              <a:t>Refuge Temple Ministries.</a:t>
            </a:r>
          </a:p>
          <a:p>
            <a:pPr>
              <a:lnSpc>
                <a:spcPct val="125000"/>
              </a:lnSpc>
            </a:pPr>
            <a:r>
              <a:rPr lang="en-US" sz="2000" i="1" dirty="0">
                <a:solidFill>
                  <a:srgbClr val="727272"/>
                </a:solidFill>
              </a:rPr>
              <a:t>Lake Charles, LA</a:t>
            </a:r>
          </a:p>
        </p:txBody>
      </p:sp>
      <p:pic>
        <p:nvPicPr>
          <p:cNvPr id="6" name="Picture 5">
            <a:extLst>
              <a:ext uri="{FF2B5EF4-FFF2-40B4-BE49-F238E27FC236}">
                <a16:creationId xmlns:a16="http://schemas.microsoft.com/office/drawing/2014/main" id="{2A9BBCE8-FCA8-A146-9F73-C6B5CA0B6A7E}"/>
              </a:ext>
            </a:extLst>
          </p:cNvPr>
          <p:cNvPicPr>
            <a:picLocks noChangeAspect="1"/>
          </p:cNvPicPr>
          <p:nvPr/>
        </p:nvPicPr>
        <p:blipFill>
          <a:blip r:embed="rId2"/>
          <a:stretch>
            <a:fillRect/>
          </a:stretch>
        </p:blipFill>
        <p:spPr>
          <a:xfrm>
            <a:off x="3755110" y="4093810"/>
            <a:ext cx="1169041" cy="915514"/>
          </a:xfrm>
          <a:prstGeom prst="rect">
            <a:avLst/>
          </a:prstGeom>
        </p:spPr>
      </p:pic>
      <p:sp>
        <p:nvSpPr>
          <p:cNvPr id="11" name="TextBox 10">
            <a:extLst>
              <a:ext uri="{FF2B5EF4-FFF2-40B4-BE49-F238E27FC236}">
                <a16:creationId xmlns:a16="http://schemas.microsoft.com/office/drawing/2014/main" id="{704132E5-AB3E-4446-8174-0EFCB5A5A519}"/>
              </a:ext>
            </a:extLst>
          </p:cNvPr>
          <p:cNvSpPr txBox="1"/>
          <p:nvPr/>
        </p:nvSpPr>
        <p:spPr>
          <a:xfrm>
            <a:off x="16454195" y="5770821"/>
            <a:ext cx="6583680" cy="4680512"/>
          </a:xfrm>
          <a:prstGeom prst="rect">
            <a:avLst/>
          </a:prstGeom>
          <a:noFill/>
        </p:spPr>
        <p:txBody>
          <a:bodyPr wrap="square" rtlCol="0">
            <a:spAutoFit/>
          </a:bodyPr>
          <a:lstStyle/>
          <a:p>
            <a:pPr>
              <a:lnSpc>
                <a:spcPct val="125000"/>
              </a:lnSpc>
            </a:pPr>
            <a:r>
              <a:rPr lang="en-US" sz="2000" dirty="0">
                <a:solidFill>
                  <a:srgbClr val="727272"/>
                </a:solidFill>
              </a:rPr>
              <a:t>We had several leaks in our roof. American WeatherStar referred us to an approved contractor and they did a phenomenal job. They installed the Met-A-Gard system and were done in no time with a job well completed. I noticed the energy levels already decreasing in the building and have not had any issues with leaking since. They did a great job! I have already recommended to a colleague of mine who is having similar issues with his metal roof.</a:t>
            </a:r>
          </a:p>
          <a:p>
            <a:pPr>
              <a:lnSpc>
                <a:spcPct val="125000"/>
              </a:lnSpc>
            </a:pPr>
            <a:endParaRPr lang="en-US" sz="2000" dirty="0">
              <a:solidFill>
                <a:srgbClr val="727272"/>
              </a:solidFill>
            </a:endParaRPr>
          </a:p>
          <a:p>
            <a:pPr>
              <a:lnSpc>
                <a:spcPct val="125000"/>
              </a:lnSpc>
            </a:pPr>
            <a:r>
              <a:rPr lang="en-US" sz="2000" b="1" dirty="0">
                <a:solidFill>
                  <a:srgbClr val="0C2340"/>
                </a:solidFill>
              </a:rPr>
              <a:t>Timothy </a:t>
            </a:r>
            <a:r>
              <a:rPr lang="en-US" sz="2000" b="1" dirty="0" err="1">
                <a:solidFill>
                  <a:srgbClr val="0C2340"/>
                </a:solidFill>
              </a:rPr>
              <a:t>Armentor</a:t>
            </a:r>
            <a:endParaRPr lang="en-US" sz="2000" b="1" dirty="0">
              <a:solidFill>
                <a:srgbClr val="0C2340"/>
              </a:solidFill>
            </a:endParaRPr>
          </a:p>
          <a:p>
            <a:pPr>
              <a:lnSpc>
                <a:spcPct val="125000"/>
              </a:lnSpc>
            </a:pPr>
            <a:r>
              <a:rPr lang="en-US" sz="2000" i="1" dirty="0" err="1">
                <a:solidFill>
                  <a:srgbClr val="727272"/>
                </a:solidFill>
              </a:rPr>
              <a:t>Armentor</a:t>
            </a:r>
            <a:endParaRPr lang="en-US" sz="2000" i="1" dirty="0">
              <a:solidFill>
                <a:srgbClr val="727272"/>
              </a:solidFill>
            </a:endParaRPr>
          </a:p>
          <a:p>
            <a:pPr>
              <a:lnSpc>
                <a:spcPct val="125000"/>
              </a:lnSpc>
            </a:pPr>
            <a:r>
              <a:rPr lang="en-US" sz="2000" i="1" dirty="0">
                <a:solidFill>
                  <a:srgbClr val="727272"/>
                </a:solidFill>
              </a:rPr>
              <a:t>Youngsville, LA</a:t>
            </a:r>
          </a:p>
        </p:txBody>
      </p:sp>
      <p:sp>
        <p:nvSpPr>
          <p:cNvPr id="12" name="TextBox 11">
            <a:extLst>
              <a:ext uri="{FF2B5EF4-FFF2-40B4-BE49-F238E27FC236}">
                <a16:creationId xmlns:a16="http://schemas.microsoft.com/office/drawing/2014/main" id="{FD8FF652-09D2-BD47-8050-9703AEE0E90F}"/>
              </a:ext>
            </a:extLst>
          </p:cNvPr>
          <p:cNvSpPr txBox="1"/>
          <p:nvPr/>
        </p:nvSpPr>
        <p:spPr>
          <a:xfrm>
            <a:off x="8901747" y="5813909"/>
            <a:ext cx="6583680" cy="5065233"/>
          </a:xfrm>
          <a:prstGeom prst="rect">
            <a:avLst/>
          </a:prstGeom>
          <a:noFill/>
        </p:spPr>
        <p:txBody>
          <a:bodyPr wrap="square" rtlCol="0">
            <a:spAutoFit/>
          </a:bodyPr>
          <a:lstStyle/>
          <a:p>
            <a:pPr>
              <a:lnSpc>
                <a:spcPct val="125000"/>
              </a:lnSpc>
            </a:pPr>
            <a:r>
              <a:rPr lang="en-US" sz="2000" dirty="0">
                <a:solidFill>
                  <a:srgbClr val="727272"/>
                </a:solidFill>
              </a:rPr>
              <a:t>The number one problem with my metal roof has always been  weather conditions. They’re constantly changing and my roof expands and moves nonstop. This makes my roof leak and causes disruption in the company. The Met-A-Gard system is the first solution I have been able to find which moves with the roof. The installing contractor made all of the difference in the world! If I needed any repairs or additional help, they were right on top of it. I no longer have leaks in my roof, and I am very pleased with this system.</a:t>
            </a:r>
          </a:p>
          <a:p>
            <a:pPr>
              <a:lnSpc>
                <a:spcPct val="125000"/>
              </a:lnSpc>
            </a:pPr>
            <a:endParaRPr lang="en-US" sz="2000" dirty="0">
              <a:solidFill>
                <a:srgbClr val="727272"/>
              </a:solidFill>
            </a:endParaRPr>
          </a:p>
          <a:p>
            <a:pPr>
              <a:lnSpc>
                <a:spcPct val="125000"/>
              </a:lnSpc>
            </a:pPr>
            <a:r>
              <a:rPr lang="en-US" sz="2000" b="1" dirty="0">
                <a:solidFill>
                  <a:srgbClr val="0C2340"/>
                </a:solidFill>
              </a:rPr>
              <a:t>Joe Brackett</a:t>
            </a:r>
          </a:p>
          <a:p>
            <a:pPr>
              <a:lnSpc>
                <a:spcPct val="125000"/>
              </a:lnSpc>
            </a:pPr>
            <a:r>
              <a:rPr lang="en-US" sz="2000" i="1" dirty="0">
                <a:solidFill>
                  <a:srgbClr val="727272"/>
                </a:solidFill>
              </a:rPr>
              <a:t>Power Equipment Co.</a:t>
            </a:r>
          </a:p>
          <a:p>
            <a:pPr>
              <a:lnSpc>
                <a:spcPct val="125000"/>
              </a:lnSpc>
            </a:pPr>
            <a:r>
              <a:rPr lang="en-US" sz="2000" i="1" dirty="0">
                <a:solidFill>
                  <a:srgbClr val="727272"/>
                </a:solidFill>
              </a:rPr>
              <a:t>Memphis, TN</a:t>
            </a:r>
          </a:p>
        </p:txBody>
      </p:sp>
      <p:pic>
        <p:nvPicPr>
          <p:cNvPr id="16" name="Picture 15">
            <a:extLst>
              <a:ext uri="{FF2B5EF4-FFF2-40B4-BE49-F238E27FC236}">
                <a16:creationId xmlns:a16="http://schemas.microsoft.com/office/drawing/2014/main" id="{FAD9E988-4EE3-DC40-8C82-7BC468115569}"/>
              </a:ext>
            </a:extLst>
          </p:cNvPr>
          <p:cNvPicPr>
            <a:picLocks noChangeAspect="1"/>
          </p:cNvPicPr>
          <p:nvPr/>
        </p:nvPicPr>
        <p:blipFill>
          <a:blip r:embed="rId2"/>
          <a:stretch>
            <a:fillRect/>
          </a:stretch>
        </p:blipFill>
        <p:spPr>
          <a:xfrm>
            <a:off x="19117030" y="4093810"/>
            <a:ext cx="1169041" cy="915514"/>
          </a:xfrm>
          <a:prstGeom prst="rect">
            <a:avLst/>
          </a:prstGeom>
        </p:spPr>
      </p:pic>
      <p:pic>
        <p:nvPicPr>
          <p:cNvPr id="17" name="Picture 16">
            <a:extLst>
              <a:ext uri="{FF2B5EF4-FFF2-40B4-BE49-F238E27FC236}">
                <a16:creationId xmlns:a16="http://schemas.microsoft.com/office/drawing/2014/main" id="{D33D64A9-52CA-B94E-942C-2CC12ED640FA}"/>
              </a:ext>
            </a:extLst>
          </p:cNvPr>
          <p:cNvPicPr>
            <a:picLocks noChangeAspect="1"/>
          </p:cNvPicPr>
          <p:nvPr/>
        </p:nvPicPr>
        <p:blipFill>
          <a:blip r:embed="rId2"/>
          <a:stretch>
            <a:fillRect/>
          </a:stretch>
        </p:blipFill>
        <p:spPr>
          <a:xfrm>
            <a:off x="11550369" y="4093810"/>
            <a:ext cx="1169041" cy="915514"/>
          </a:xfrm>
          <a:prstGeom prst="rect">
            <a:avLst/>
          </a:prstGeom>
        </p:spPr>
      </p:pic>
    </p:spTree>
    <p:extLst>
      <p:ext uri="{BB962C8B-B14F-4D97-AF65-F5344CB8AC3E}">
        <p14:creationId xmlns:p14="http://schemas.microsoft.com/office/powerpoint/2010/main" val="385955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HELPFUL LINKS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E0F431C7-56E0-5046-A77E-FA79F6D4FAA0}"/>
              </a:ext>
            </a:extLst>
          </p:cNvPr>
          <p:cNvSpPr txBox="1">
            <a:spLocks/>
          </p:cNvSpPr>
          <p:nvPr/>
        </p:nvSpPr>
        <p:spPr>
          <a:xfrm>
            <a:off x="2401888" y="4419600"/>
            <a:ext cx="5829300" cy="3648762"/>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Times New Roman" panose="02020603050405020304" pitchFamily="18" charset="0"/>
              </a:rPr>
              <a:t>INFORMATIONAL LINKS</a:t>
            </a:r>
          </a:p>
          <a:p>
            <a:pPr>
              <a:lnSpc>
                <a:spcPct val="150000"/>
              </a:lnSpc>
              <a:spcBef>
                <a:spcPts val="0"/>
              </a:spcBef>
            </a:pPr>
            <a:r>
              <a:rPr lang="en-US" sz="2400" dirty="0">
                <a:solidFill>
                  <a:srgbClr val="727272"/>
                </a:solidFill>
                <a:cs typeface="Arial" panose="020B0604020202020204" pitchFamily="34" charset="0"/>
                <a:hlinkClick r:id="rId2">
                  <a:extLst>
                    <a:ext uri="{A12FA001-AC4F-418D-AE19-62706E023703}">
                      <ahyp:hlinkClr xmlns:ahyp="http://schemas.microsoft.com/office/drawing/2018/hyperlinkcolor" val="tx"/>
                    </a:ext>
                  </a:extLst>
                </a:hlinkClick>
              </a:rPr>
              <a:t>Met-A-Gard Quick Spec</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3">
                  <a:extLst>
                    <a:ext uri="{A12FA001-AC4F-418D-AE19-62706E023703}">
                      <ahyp:hlinkClr xmlns:ahyp="http://schemas.microsoft.com/office/drawing/2018/hyperlinkcolor" val="tx"/>
                    </a:ext>
                  </a:extLst>
                </a:hlinkClick>
              </a:rPr>
              <a:t>Met-A-Gard+ Quick Spec</a:t>
            </a:r>
            <a:endParaRPr lang="en-US" sz="2400" dirty="0">
              <a:solidFill>
                <a:srgbClr val="727272"/>
              </a:solidFill>
              <a:cs typeface="Arial" panose="020B0604020202020204" pitchFamily="34" charset="0"/>
            </a:endParaRPr>
          </a:p>
          <a:p>
            <a:pPr>
              <a:lnSpc>
                <a:spcPct val="150000"/>
              </a:lnSpc>
              <a:spcBef>
                <a:spcPts val="0"/>
              </a:spcBef>
            </a:pPr>
            <a:r>
              <a:rPr lang="en-US" sz="2400" u="sng" dirty="0">
                <a:solidFill>
                  <a:srgbClr val="727272"/>
                </a:solidFill>
                <a:cs typeface="Arial" panose="020B0604020202020204" pitchFamily="34" charset="0"/>
                <a:hlinkClick r:id="rId4">
                  <a:extLst>
                    <a:ext uri="{A12FA001-AC4F-418D-AE19-62706E023703}">
                      <ahyp:hlinkClr xmlns:ahyp="http://schemas.microsoft.com/office/drawing/2018/hyperlinkcolor" val="tx"/>
                    </a:ext>
                  </a:extLst>
                </a:hlinkClick>
              </a:rPr>
              <a:t>StarGard Warranty Program</a:t>
            </a:r>
            <a:endParaRPr lang="en-US" sz="2400" u="sng"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5">
                  <a:extLst>
                    <a:ext uri="{A12FA001-AC4F-418D-AE19-62706E023703}">
                      <ahyp:hlinkClr xmlns:ahyp="http://schemas.microsoft.com/office/drawing/2018/hyperlinkcolor" val="tx"/>
                    </a:ext>
                  </a:extLst>
                </a:hlinkClick>
              </a:rPr>
              <a:t>StarGard+ Warranty Extension Plan</a:t>
            </a:r>
            <a:endParaRPr lang="en-US" sz="2400" dirty="0">
              <a:solidFill>
                <a:srgbClr val="727272"/>
              </a:solidFill>
              <a:cs typeface="Arial" panose="020B0604020202020204" pitchFamily="34" charset="0"/>
            </a:endParaRPr>
          </a:p>
        </p:txBody>
      </p:sp>
      <p:sp>
        <p:nvSpPr>
          <p:cNvPr id="16" name="Content Placeholder 2">
            <a:extLst>
              <a:ext uri="{FF2B5EF4-FFF2-40B4-BE49-F238E27FC236}">
                <a16:creationId xmlns:a16="http://schemas.microsoft.com/office/drawing/2014/main" id="{DA54AE8A-F090-6342-9B58-F9EC483C9396}"/>
              </a:ext>
            </a:extLst>
          </p:cNvPr>
          <p:cNvSpPr txBox="1">
            <a:spLocks/>
          </p:cNvSpPr>
          <p:nvPr/>
        </p:nvSpPr>
        <p:spPr>
          <a:xfrm>
            <a:off x="9285115" y="4419600"/>
            <a:ext cx="5829300" cy="4637302"/>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DATA SHEETS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6">
                  <a:extLst>
                    <a:ext uri="{A12FA001-AC4F-418D-AE19-62706E023703}">
                      <ahyp:hlinkClr xmlns:ahyp="http://schemas.microsoft.com/office/drawing/2018/hyperlinkcolor" val="tx"/>
                    </a:ext>
                  </a:extLst>
                </a:hlinkClick>
              </a:rPr>
              <a:t>Acrylic 211</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7">
                  <a:extLst>
                    <a:ext uri="{A12FA001-AC4F-418D-AE19-62706E023703}">
                      <ahyp:hlinkClr xmlns:ahyp="http://schemas.microsoft.com/office/drawing/2018/hyperlinkcolor" val="tx"/>
                    </a:ext>
                  </a:extLst>
                </a:hlinkClick>
              </a:rPr>
              <a:t>High-Tensile Acrylic 211</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8">
                  <a:extLst>
                    <a:ext uri="{A12FA001-AC4F-418D-AE19-62706E023703}">
                      <ahyp:hlinkClr xmlns:ahyp="http://schemas.microsoft.com/office/drawing/2018/hyperlinkcolor" val="tx"/>
                    </a:ext>
                  </a:extLst>
                </a:hlinkClick>
              </a:rPr>
              <a:t>Acrylic Brush-Grade 220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9">
                  <a:extLst>
                    <a:ext uri="{A12FA001-AC4F-418D-AE19-62706E023703}">
                      <ahyp:hlinkClr xmlns:ahyp="http://schemas.microsoft.com/office/drawing/2018/hyperlinkcolor" val="tx"/>
                    </a:ext>
                  </a:extLst>
                </a:hlinkClick>
              </a:rPr>
              <a:t>Acrylic Flashing-Grade 222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0">
                  <a:extLst>
                    <a:ext uri="{A12FA001-AC4F-418D-AE19-62706E023703}">
                      <ahyp:hlinkClr xmlns:ahyp="http://schemas.microsoft.com/office/drawing/2018/hyperlinkcolor" val="tx"/>
                    </a:ext>
                  </a:extLst>
                </a:hlinkClick>
              </a:rPr>
              <a:t>Urethane Brush-Grade 522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1">
                  <a:extLst>
                    <a:ext uri="{A12FA001-AC4F-418D-AE19-62706E023703}">
                      <ahyp:hlinkClr xmlns:ahyp="http://schemas.microsoft.com/office/drawing/2018/hyperlinkcolor" val="tx"/>
                    </a:ext>
                  </a:extLst>
                </a:hlinkClick>
              </a:rPr>
              <a:t>Red Oxide Rust Prime 912</a:t>
            </a:r>
            <a:endParaRPr lang="en-US" sz="2400" dirty="0">
              <a:solidFill>
                <a:srgbClr val="727272"/>
              </a:solidFill>
              <a:cs typeface="Arial" panose="020B0604020202020204" pitchFamily="34" charset="0"/>
            </a:endParaRPr>
          </a:p>
        </p:txBody>
      </p:sp>
      <p:sp>
        <p:nvSpPr>
          <p:cNvPr id="17" name="TextBox 16">
            <a:extLst>
              <a:ext uri="{FF2B5EF4-FFF2-40B4-BE49-F238E27FC236}">
                <a16:creationId xmlns:a16="http://schemas.microsoft.com/office/drawing/2014/main" id="{D3F26226-C88B-D84B-8C12-380C924B85AE}"/>
              </a:ext>
            </a:extLst>
          </p:cNvPr>
          <p:cNvSpPr txBox="1"/>
          <p:nvPr/>
        </p:nvSpPr>
        <p:spPr>
          <a:xfrm>
            <a:off x="1220788" y="12035135"/>
            <a:ext cx="21945601" cy="461665"/>
          </a:xfrm>
          <a:prstGeom prst="rect">
            <a:avLst/>
          </a:prstGeom>
          <a:noFill/>
        </p:spPr>
        <p:txBody>
          <a:bodyPr wrap="square" rtlCol="0" anchor="ctr">
            <a:spAutoFit/>
          </a:bodyPr>
          <a:lstStyle/>
          <a:p>
            <a:pPr algn="ctr"/>
            <a:r>
              <a:rPr lang="en-US" sz="2400" dirty="0">
                <a:solidFill>
                  <a:srgbClr val="727272"/>
                </a:solidFill>
                <a:hlinkClick r:id="rId12">
                  <a:extLst>
                    <a:ext uri="{A12FA001-AC4F-418D-AE19-62706E023703}">
                      <ahyp:hlinkClr xmlns:ahyp="http://schemas.microsoft.com/office/drawing/2018/hyperlinkcolor" val="tx"/>
                    </a:ext>
                  </a:extLst>
                </a:hlinkClick>
              </a:rPr>
              <a:t>www.americanweatherstar.com </a:t>
            </a:r>
            <a:r>
              <a:rPr lang="en-US" sz="2400" dirty="0">
                <a:solidFill>
                  <a:srgbClr val="727272"/>
                </a:solidFill>
              </a:rPr>
              <a:t>| </a:t>
            </a:r>
            <a:r>
              <a:rPr lang="en-US" sz="2400" dirty="0" err="1">
                <a:solidFill>
                  <a:srgbClr val="727272"/>
                </a:solidFill>
                <a:hlinkClick r:id="rId13">
                  <a:extLst>
                    <a:ext uri="{A12FA001-AC4F-418D-AE19-62706E023703}">
                      <ahyp:hlinkClr xmlns:ahyp="http://schemas.microsoft.com/office/drawing/2018/hyperlinkcolor" val="tx"/>
                    </a:ext>
                  </a:extLst>
                </a:hlinkClick>
              </a:rPr>
              <a:t>info@americanweatherstar.com</a:t>
            </a:r>
            <a:r>
              <a:rPr lang="en-US" sz="2400" dirty="0">
                <a:solidFill>
                  <a:srgbClr val="727272"/>
                </a:solidFill>
                <a:hlinkClick r:id="rId13">
                  <a:extLst>
                    <a:ext uri="{A12FA001-AC4F-418D-AE19-62706E023703}">
                      <ahyp:hlinkClr xmlns:ahyp="http://schemas.microsoft.com/office/drawing/2018/hyperlinkcolor" val="tx"/>
                    </a:ext>
                  </a:extLst>
                </a:hlinkClick>
              </a:rPr>
              <a:t> </a:t>
            </a:r>
            <a:r>
              <a:rPr lang="en-US" sz="2400" dirty="0">
                <a:solidFill>
                  <a:srgbClr val="727272"/>
                </a:solidFill>
              </a:rPr>
              <a:t>| Toll Free: 800-771-6643</a:t>
            </a:r>
          </a:p>
        </p:txBody>
      </p:sp>
      <p:sp>
        <p:nvSpPr>
          <p:cNvPr id="18" name="Content Placeholder 2">
            <a:extLst>
              <a:ext uri="{FF2B5EF4-FFF2-40B4-BE49-F238E27FC236}">
                <a16:creationId xmlns:a16="http://schemas.microsoft.com/office/drawing/2014/main" id="{C64DCF0D-96BC-634C-AB3F-994467CFB04F}"/>
              </a:ext>
            </a:extLst>
          </p:cNvPr>
          <p:cNvSpPr txBox="1">
            <a:spLocks/>
          </p:cNvSpPr>
          <p:nvPr/>
        </p:nvSpPr>
        <p:spPr>
          <a:xfrm>
            <a:off x="16143631" y="4419600"/>
            <a:ext cx="5829300" cy="420620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APPLICATION GUIDELINES</a:t>
            </a:r>
          </a:p>
          <a:p>
            <a:pPr>
              <a:lnSpc>
                <a:spcPct val="150000"/>
              </a:lnSpc>
              <a:spcBef>
                <a:spcPts val="0"/>
              </a:spcBef>
            </a:pPr>
            <a:r>
              <a:rPr lang="en-US" sz="2800" dirty="0">
                <a:solidFill>
                  <a:srgbClr val="727272"/>
                </a:solidFill>
                <a:cs typeface="Arial" panose="020B0604020202020204" pitchFamily="34" charset="0"/>
                <a:hlinkClick r:id="rId14">
                  <a:extLst>
                    <a:ext uri="{A12FA001-AC4F-418D-AE19-62706E023703}">
                      <ahyp:hlinkClr xmlns:ahyp="http://schemas.microsoft.com/office/drawing/2018/hyperlinkcolor" val="tx"/>
                    </a:ext>
                  </a:extLst>
                </a:hlinkClick>
              </a:rPr>
              <a:t>Met-A-Gard</a:t>
            </a:r>
            <a:endParaRPr lang="en-US" sz="2800" dirty="0">
              <a:solidFill>
                <a:srgbClr val="727272"/>
              </a:solidFill>
              <a:cs typeface="Arial" panose="020B0604020202020204" pitchFamily="34" charset="0"/>
            </a:endParaRPr>
          </a:p>
          <a:p>
            <a:pPr>
              <a:lnSpc>
                <a:spcPct val="150000"/>
              </a:lnSpc>
              <a:spcBef>
                <a:spcPts val="0"/>
              </a:spcBef>
            </a:pPr>
            <a:r>
              <a:rPr lang="en-US" sz="2800" dirty="0">
                <a:solidFill>
                  <a:srgbClr val="727272"/>
                </a:solidFill>
                <a:cs typeface="Arial" panose="020B0604020202020204" pitchFamily="34" charset="0"/>
                <a:hlinkClick r:id="rId15">
                  <a:extLst>
                    <a:ext uri="{A12FA001-AC4F-418D-AE19-62706E023703}">
                      <ahyp:hlinkClr xmlns:ahyp="http://schemas.microsoft.com/office/drawing/2018/hyperlinkcolor" val="tx"/>
                    </a:ext>
                  </a:extLst>
                </a:hlinkClick>
              </a:rPr>
              <a:t>Met-A-Gard+</a:t>
            </a:r>
            <a:endParaRPr lang="en-US" sz="2800" spc="300" dirty="0">
              <a:solidFill>
                <a:srgbClr val="727272"/>
              </a:solidFill>
              <a:cs typeface="Arial" panose="020B0604020202020204" pitchFamily="34" charset="0"/>
            </a:endParaRPr>
          </a:p>
        </p:txBody>
      </p:sp>
    </p:spTree>
    <p:extLst>
      <p:ext uri="{BB962C8B-B14F-4D97-AF65-F5344CB8AC3E}">
        <p14:creationId xmlns:p14="http://schemas.microsoft.com/office/powerpoint/2010/main" val="42511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82CCC842-A8E4-604E-8467-BFE5D6C3820D}"/>
              </a:ext>
            </a:extLst>
          </p:cNvPr>
          <p:cNvSpPr txBox="1">
            <a:spLocks/>
          </p:cNvSpPr>
          <p:nvPr/>
        </p:nvSpPr>
        <p:spPr>
          <a:xfrm>
            <a:off x="3049588" y="1619260"/>
            <a:ext cx="18288000" cy="1928037"/>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rgbClr val="0C2340"/>
                </a:solidFill>
              </a:rPr>
              <a:t>AMERICAN WEATHERSTAR BY THE NUMBERS</a:t>
            </a:r>
          </a:p>
        </p:txBody>
      </p:sp>
      <p:sp>
        <p:nvSpPr>
          <p:cNvPr id="15" name="TextBox 14">
            <a:extLst>
              <a:ext uri="{FF2B5EF4-FFF2-40B4-BE49-F238E27FC236}">
                <a16:creationId xmlns:a16="http://schemas.microsoft.com/office/drawing/2014/main" id="{9B6B911E-AEA2-1D45-ADAC-86B38ABBD26E}"/>
              </a:ext>
            </a:extLst>
          </p:cNvPr>
          <p:cNvSpPr txBox="1"/>
          <p:nvPr/>
        </p:nvSpPr>
        <p:spPr>
          <a:xfrm>
            <a:off x="14859000" y="13687425"/>
            <a:ext cx="184731" cy="657424"/>
          </a:xfrm>
          <a:prstGeom prst="rect">
            <a:avLst/>
          </a:prstGeom>
          <a:noFill/>
        </p:spPr>
        <p:txBody>
          <a:bodyPr wrap="none" rtlCol="0">
            <a:spAutoFit/>
          </a:bodyPr>
          <a:lstStyle/>
          <a:p>
            <a:endParaRPr lang="en-US" dirty="0"/>
          </a:p>
        </p:txBody>
      </p:sp>
      <p:sp>
        <p:nvSpPr>
          <p:cNvPr id="21" name="Rectangle 20">
            <a:extLst>
              <a:ext uri="{FF2B5EF4-FFF2-40B4-BE49-F238E27FC236}">
                <a16:creationId xmlns:a16="http://schemas.microsoft.com/office/drawing/2014/main" id="{1CC5B0C2-49BB-2442-AFB2-DCB11F2A820F}"/>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EA41C5-266E-0042-94D6-6104034CE92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3</a:t>
            </a:fld>
            <a:endParaRPr lang="en-US" sz="2400" b="1" dirty="0">
              <a:solidFill>
                <a:schemeClr val="bg1"/>
              </a:solidFill>
            </a:endParaRPr>
          </a:p>
        </p:txBody>
      </p:sp>
      <p:sp>
        <p:nvSpPr>
          <p:cNvPr id="27" name="TextBox 26">
            <a:extLst>
              <a:ext uri="{FF2B5EF4-FFF2-40B4-BE49-F238E27FC236}">
                <a16:creationId xmlns:a16="http://schemas.microsoft.com/office/drawing/2014/main" id="{B403FF5E-80CF-81A3-B6F9-B2C5B2264593}"/>
              </a:ext>
            </a:extLst>
          </p:cNvPr>
          <p:cNvSpPr txBox="1"/>
          <p:nvPr/>
        </p:nvSpPr>
        <p:spPr>
          <a:xfrm>
            <a:off x="3181351" y="9597958"/>
            <a:ext cx="5222875" cy="1331390"/>
          </a:xfrm>
          <a:prstGeom prst="rect">
            <a:avLst/>
          </a:prstGeom>
          <a:noFill/>
        </p:spPr>
        <p:txBody>
          <a:bodyPr wrap="square" rtlCol="0">
            <a:spAutoFit/>
          </a:bodyPr>
          <a:lstStyle/>
          <a:p>
            <a:pPr algn="ctr">
              <a:lnSpc>
                <a:spcPct val="114000"/>
              </a:lnSpc>
            </a:pPr>
            <a:r>
              <a:rPr lang="en-US" sz="2400" dirty="0">
                <a:solidFill>
                  <a:srgbClr val="727272"/>
                </a:solidFill>
              </a:rPr>
              <a:t>More than 500 million square feet of commercial and industrial roofs restored throughout the United States.</a:t>
            </a:r>
          </a:p>
        </p:txBody>
      </p:sp>
      <p:sp>
        <p:nvSpPr>
          <p:cNvPr id="28" name="Subtitle 2">
            <a:extLst>
              <a:ext uri="{FF2B5EF4-FFF2-40B4-BE49-F238E27FC236}">
                <a16:creationId xmlns:a16="http://schemas.microsoft.com/office/drawing/2014/main" id="{847F04B1-DADA-51C9-EA8E-46115B560939}"/>
              </a:ext>
            </a:extLst>
          </p:cNvPr>
          <p:cNvSpPr txBox="1">
            <a:spLocks/>
          </p:cNvSpPr>
          <p:nvPr/>
        </p:nvSpPr>
        <p:spPr>
          <a:xfrm>
            <a:off x="3049588"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500+</a:t>
            </a:r>
          </a:p>
        </p:txBody>
      </p:sp>
      <p:sp>
        <p:nvSpPr>
          <p:cNvPr id="29" name="Subtitle 2">
            <a:extLst>
              <a:ext uri="{FF2B5EF4-FFF2-40B4-BE49-F238E27FC236}">
                <a16:creationId xmlns:a16="http://schemas.microsoft.com/office/drawing/2014/main" id="{079E75DE-60B3-958F-184A-2FE433E5A485}"/>
              </a:ext>
            </a:extLst>
          </p:cNvPr>
          <p:cNvSpPr txBox="1">
            <a:spLocks/>
          </p:cNvSpPr>
          <p:nvPr/>
        </p:nvSpPr>
        <p:spPr>
          <a:xfrm>
            <a:off x="9163106"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475+</a:t>
            </a:r>
          </a:p>
        </p:txBody>
      </p:sp>
      <p:sp>
        <p:nvSpPr>
          <p:cNvPr id="30" name="Subtitle 2">
            <a:extLst>
              <a:ext uri="{FF2B5EF4-FFF2-40B4-BE49-F238E27FC236}">
                <a16:creationId xmlns:a16="http://schemas.microsoft.com/office/drawing/2014/main" id="{A2CE02ED-35ED-9F3A-AA16-FBBA7885324D}"/>
              </a:ext>
            </a:extLst>
          </p:cNvPr>
          <p:cNvSpPr txBox="1">
            <a:spLocks/>
          </p:cNvSpPr>
          <p:nvPr/>
        </p:nvSpPr>
        <p:spPr>
          <a:xfrm>
            <a:off x="15258480"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85%</a:t>
            </a:r>
          </a:p>
        </p:txBody>
      </p:sp>
      <p:sp>
        <p:nvSpPr>
          <p:cNvPr id="31" name="TextBox 30">
            <a:extLst>
              <a:ext uri="{FF2B5EF4-FFF2-40B4-BE49-F238E27FC236}">
                <a16:creationId xmlns:a16="http://schemas.microsoft.com/office/drawing/2014/main" id="{E889011E-D277-8E4E-5445-A645F3A385B9}"/>
              </a:ext>
            </a:extLst>
          </p:cNvPr>
          <p:cNvSpPr txBox="1"/>
          <p:nvPr/>
        </p:nvSpPr>
        <p:spPr>
          <a:xfrm>
            <a:off x="9313918"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A nationwide network of more than 475 approved and platinum level approved commercial roofing contractors.</a:t>
            </a:r>
          </a:p>
        </p:txBody>
      </p:sp>
      <p:sp>
        <p:nvSpPr>
          <p:cNvPr id="32" name="TextBox 31">
            <a:extLst>
              <a:ext uri="{FF2B5EF4-FFF2-40B4-BE49-F238E27FC236}">
                <a16:creationId xmlns:a16="http://schemas.microsoft.com/office/drawing/2014/main" id="{BE64F2AE-7D80-C97C-8B86-C52E62180686}"/>
              </a:ext>
            </a:extLst>
          </p:cNvPr>
          <p:cNvSpPr txBox="1"/>
          <p:nvPr/>
        </p:nvSpPr>
        <p:spPr>
          <a:xfrm>
            <a:off x="15406117"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Our energy-efficient, fluid-applied roof restoration systems reflect up to 85% of the sun’s harmful ultraviolet (UV) rays.</a:t>
            </a:r>
          </a:p>
        </p:txBody>
      </p:sp>
      <p:pic>
        <p:nvPicPr>
          <p:cNvPr id="33" name="Picture 32">
            <a:extLst>
              <a:ext uri="{FF2B5EF4-FFF2-40B4-BE49-F238E27FC236}">
                <a16:creationId xmlns:a16="http://schemas.microsoft.com/office/drawing/2014/main" id="{07F857FE-C568-3ECE-E9E5-FFB6F8C159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42307" y="4065595"/>
            <a:ext cx="4108450" cy="4108450"/>
          </a:xfrm>
          <a:prstGeom prst="ellipse">
            <a:avLst/>
          </a:prstGeom>
        </p:spPr>
      </p:pic>
      <p:pic>
        <p:nvPicPr>
          <p:cNvPr id="34" name="Picture 33">
            <a:extLst>
              <a:ext uri="{FF2B5EF4-FFF2-40B4-BE49-F238E27FC236}">
                <a16:creationId xmlns:a16="http://schemas.microsoft.com/office/drawing/2014/main" id="{91D811BB-FDF1-85E2-0B41-DB890C7D66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8905" y="4066992"/>
            <a:ext cx="4108450" cy="4105656"/>
          </a:xfrm>
          <a:prstGeom prst="ellipse">
            <a:avLst/>
          </a:prstGeom>
        </p:spPr>
      </p:pic>
      <p:pic>
        <p:nvPicPr>
          <p:cNvPr id="35" name="Picture 34">
            <a:extLst>
              <a:ext uri="{FF2B5EF4-FFF2-40B4-BE49-F238E27FC236}">
                <a16:creationId xmlns:a16="http://schemas.microsoft.com/office/drawing/2014/main" id="{0384D5A8-431A-D26A-BCD3-DE874D3E87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48852" y="4066992"/>
            <a:ext cx="4105656" cy="4105656"/>
          </a:xfrm>
          <a:prstGeom prst="ellipse">
            <a:avLst/>
          </a:prstGeom>
        </p:spPr>
      </p:pic>
    </p:spTree>
    <p:extLst>
      <p:ext uri="{BB962C8B-B14F-4D97-AF65-F5344CB8AC3E}">
        <p14:creationId xmlns:p14="http://schemas.microsoft.com/office/powerpoint/2010/main" val="6699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3049588" y="1219199"/>
            <a:ext cx="18288000" cy="9117425"/>
          </a:xfrm>
          <a:prstGeom prst="rect">
            <a:avLst/>
          </a:prstGeom>
          <a:effectLst/>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ARE THE MOST COMMON PROBLEMS FOUND IN COMMERCIAL AND INDUSTRIAL METAL ROOFS?</a:t>
            </a:r>
          </a:p>
        </p:txBody>
      </p:sp>
      <p:grpSp>
        <p:nvGrpSpPr>
          <p:cNvPr id="2" name="Group 1">
            <a:extLst>
              <a:ext uri="{FF2B5EF4-FFF2-40B4-BE49-F238E27FC236}">
                <a16:creationId xmlns:a16="http://schemas.microsoft.com/office/drawing/2014/main" id="{DCD8E392-6C0D-6649-80C0-39A4479E1E76}"/>
              </a:ext>
            </a:extLst>
          </p:cNvPr>
          <p:cNvGrpSpPr/>
          <p:nvPr/>
        </p:nvGrpSpPr>
        <p:grpSpPr>
          <a:xfrm>
            <a:off x="11731336" y="10336624"/>
            <a:ext cx="924502" cy="924501"/>
            <a:chOff x="11731336" y="10336624"/>
            <a:chExt cx="924502" cy="924501"/>
          </a:xfrm>
        </p:grpSpPr>
        <p:sp>
          <p:nvSpPr>
            <p:cNvPr id="4" name="Rectangle 3">
              <a:extLst>
                <a:ext uri="{FF2B5EF4-FFF2-40B4-BE49-F238E27FC236}">
                  <a16:creationId xmlns:a16="http://schemas.microsoft.com/office/drawing/2014/main" id="{C2F9D6FC-D87E-494C-868E-4DE4DC1CFF3D}"/>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27D474-ED28-5A46-B407-6659EF32DC9C}"/>
                </a:ext>
              </a:extLst>
            </p:cNvPr>
            <p:cNvSpPr txBox="1"/>
            <p:nvPr/>
          </p:nvSpPr>
          <p:spPr>
            <a:xfrm>
              <a:off x="11731336" y="10537265"/>
              <a:ext cx="924501" cy="523220"/>
            </a:xfrm>
            <a:prstGeom prst="rect">
              <a:avLst/>
            </a:prstGeom>
            <a:noFill/>
          </p:spPr>
          <p:txBody>
            <a:bodyPr wrap="square" rtlCol="0" anchor="ctr">
              <a:spAutoFit/>
            </a:bodyPr>
            <a:lstStyle/>
            <a:p>
              <a:pPr algn="ctr"/>
              <a:r>
                <a:rPr lang="en-US" sz="2800" b="1" spc="200" dirty="0">
                  <a:solidFill>
                    <a:schemeClr val="bg1"/>
                  </a:solidFill>
                </a:rPr>
                <a:t>0</a:t>
              </a:r>
              <a:fld id="{51BF1C52-7EAA-EB43-882D-5F68B691ADDB}" type="slidenum">
                <a:rPr lang="en-US" sz="2800" b="1" spc="200" smtClean="0">
                  <a:solidFill>
                    <a:schemeClr val="bg1"/>
                  </a:solidFill>
                </a:rPr>
                <a:pPr algn="ctr"/>
                <a:t>4</a:t>
              </a:fld>
              <a:endParaRPr lang="en-US" sz="2800" b="1" spc="200" dirty="0">
                <a:solidFill>
                  <a:schemeClr val="bg1"/>
                </a:solidFill>
              </a:endParaRPr>
            </a:p>
          </p:txBody>
        </p:sp>
      </p:grpSp>
      <p:sp>
        <p:nvSpPr>
          <p:cNvPr id="11" name="TextBox 10">
            <a:extLst>
              <a:ext uri="{FF2B5EF4-FFF2-40B4-BE49-F238E27FC236}">
                <a16:creationId xmlns:a16="http://schemas.microsoft.com/office/drawing/2014/main" id="{B55F82C3-FDF5-B945-BB11-8BE6EA8EE858}"/>
              </a:ext>
            </a:extLst>
          </p:cNvPr>
          <p:cNvSpPr txBox="1"/>
          <p:nvPr/>
        </p:nvSpPr>
        <p:spPr>
          <a:xfrm>
            <a:off x="26178933" y="3742267"/>
            <a:ext cx="184731" cy="657424"/>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372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6" y="419100"/>
            <a:ext cx="11506201"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9119"/>
            <a:ext cx="11506199" cy="6169682"/>
          </a:xfrm>
          <a:prstGeom prst="rect">
            <a:avLst/>
          </a:prstGeom>
          <a:ln>
            <a:noFill/>
          </a:ln>
        </p:spPr>
      </p:pic>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5</a:t>
            </a:fld>
            <a:endParaRPr lang="en-US" sz="2400" b="1" dirty="0">
              <a:solidFill>
                <a:schemeClr val="bg1"/>
              </a:solidFill>
            </a:endParaRPr>
          </a:p>
        </p:txBody>
      </p:sp>
      <p:grpSp>
        <p:nvGrpSpPr>
          <p:cNvPr id="4" name="Group 3">
            <a:extLst>
              <a:ext uri="{FF2B5EF4-FFF2-40B4-BE49-F238E27FC236}">
                <a16:creationId xmlns:a16="http://schemas.microsoft.com/office/drawing/2014/main" id="{8CF8CDED-B00B-6D41-86EE-03C1ED45776C}"/>
              </a:ext>
            </a:extLst>
          </p:cNvPr>
          <p:cNvGrpSpPr/>
          <p:nvPr/>
        </p:nvGrpSpPr>
        <p:grpSpPr>
          <a:xfrm>
            <a:off x="1092198" y="3857852"/>
            <a:ext cx="9752012" cy="6000297"/>
            <a:chOff x="1092198" y="3955243"/>
            <a:chExt cx="9752012" cy="6000297"/>
          </a:xfrm>
        </p:grpSpPr>
        <p:sp>
          <p:nvSpPr>
            <p:cNvPr id="22" name="TextBox 21">
              <a:extLst>
                <a:ext uri="{FF2B5EF4-FFF2-40B4-BE49-F238E27FC236}">
                  <a16:creationId xmlns:a16="http://schemas.microsoft.com/office/drawing/2014/main" id="{97ACC371-6F5C-2942-B4B5-7DB9135DD69E}"/>
                </a:ext>
              </a:extLst>
            </p:cNvPr>
            <p:cNvSpPr txBox="1"/>
            <p:nvPr/>
          </p:nvSpPr>
          <p:spPr>
            <a:xfrm>
              <a:off x="1092198" y="5742399"/>
              <a:ext cx="9752012" cy="4213141"/>
            </a:xfrm>
            <a:prstGeom prst="rect">
              <a:avLst/>
            </a:prstGeom>
            <a:noFill/>
          </p:spPr>
          <p:txBody>
            <a:bodyPr wrap="square" rtlCol="0">
              <a:spAutoFit/>
            </a:bodyPr>
            <a:lstStyle/>
            <a:p>
              <a:pPr>
                <a:lnSpc>
                  <a:spcPct val="125000"/>
                </a:lnSpc>
              </a:pPr>
              <a:r>
                <a:rPr lang="en-US" sz="2400" dirty="0">
                  <a:solidFill>
                    <a:srgbClr val="727272"/>
                  </a:solidFill>
                </a:rPr>
                <a:t>Roof leaks are a major problem for any type of roof surface—even metal. While most roof leaks are easy to identify, some can materialize in other ways such as mold spots, strong odors, stains/discoloration on walls and ceilings, and of course, puddling water.</a:t>
              </a:r>
            </a:p>
            <a:p>
              <a:pPr>
                <a:lnSpc>
                  <a:spcPct val="125000"/>
                </a:lnSpc>
              </a:pPr>
              <a:endParaRPr lang="en-US" sz="2400" dirty="0">
                <a:solidFill>
                  <a:srgbClr val="727272"/>
                </a:solidFill>
              </a:endParaRPr>
            </a:p>
            <a:p>
              <a:pPr>
                <a:lnSpc>
                  <a:spcPct val="125000"/>
                </a:lnSpc>
              </a:pPr>
              <a:r>
                <a:rPr lang="en-US" sz="2400" dirty="0">
                  <a:solidFill>
                    <a:srgbClr val="727272"/>
                  </a:solidFill>
                </a:rPr>
                <a:t>It is possible for leaks to be limited to one specific area of your roof, but chances are you have multiple leaks throughout your building. In any case, water entering your building is a big problem and steps should be taken immediately to minimize interior damage.</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ROOF LEAKS</a:t>
              </a:r>
            </a:p>
          </p:txBody>
        </p:sp>
        <p:cxnSp>
          <p:nvCxnSpPr>
            <p:cNvPr id="8" name="Straight Connector 7">
              <a:extLst>
                <a:ext uri="{FF2B5EF4-FFF2-40B4-BE49-F238E27FC236}">
                  <a16:creationId xmlns:a16="http://schemas.microsoft.com/office/drawing/2014/main" id="{702E1564-81CE-B045-B375-BD5C2E895E80}"/>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19100"/>
            <a:ext cx="11506201"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6</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4088684"/>
            <a:ext cx="9752012" cy="5538632"/>
            <a:chOff x="1092198" y="3955243"/>
            <a:chExt cx="9752012" cy="5538632"/>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3751476"/>
            </a:xfrm>
            <a:prstGeom prst="rect">
              <a:avLst/>
            </a:prstGeom>
            <a:noFill/>
          </p:spPr>
          <p:txBody>
            <a:bodyPr wrap="square" rtlCol="0">
              <a:spAutoFit/>
            </a:bodyPr>
            <a:lstStyle/>
            <a:p>
              <a:pPr>
                <a:lnSpc>
                  <a:spcPct val="125000"/>
                </a:lnSpc>
              </a:pPr>
              <a:r>
                <a:rPr lang="en-US" sz="2400" dirty="0">
                  <a:solidFill>
                    <a:srgbClr val="727272"/>
                  </a:solidFill>
                </a:rPr>
                <a:t>Rust and corrosion are very common in aging metal roofs. Most metal roofing systems are made of galvanized metal or coated to prevent rust from occurring, but high winds, heavy rain, and the heat generated by direct sunlight can eventually wear the roof's protection away.</a:t>
              </a:r>
            </a:p>
            <a:p>
              <a:pPr>
                <a:lnSpc>
                  <a:spcPct val="125000"/>
                </a:lnSpc>
              </a:pPr>
              <a:endParaRPr lang="en-US" sz="2400" dirty="0">
                <a:solidFill>
                  <a:srgbClr val="727272"/>
                </a:solidFill>
              </a:endParaRPr>
            </a:p>
            <a:p>
              <a:pPr>
                <a:lnSpc>
                  <a:spcPct val="125000"/>
                </a:lnSpc>
              </a:pPr>
              <a:r>
                <a:rPr lang="en-US" sz="2400" dirty="0">
                  <a:solidFill>
                    <a:srgbClr val="727272"/>
                  </a:solidFill>
                </a:rPr>
                <a:t>Once the onset of rust occurs, corrective action is recommended to restore and protect the roof from further degradation.</a:t>
              </a:r>
            </a:p>
            <a:p>
              <a:pPr>
                <a:lnSpc>
                  <a:spcPct val="125000"/>
                </a:lnSpc>
              </a:pPr>
              <a:endParaRPr lang="en-US" sz="2400" dirty="0">
                <a:solidFill>
                  <a:srgbClr val="727272"/>
                </a:solidFill>
              </a:endParaRP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RUST &amp; CORROSION</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1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19100"/>
            <a:ext cx="11506201" cy="62103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90" y="7086599"/>
            <a:ext cx="11506200" cy="6172201"/>
          </a:xfrm>
          <a:prstGeom prst="rect">
            <a:avLst/>
          </a:prstGeom>
          <a:ln>
            <a:noFill/>
          </a:ln>
        </p:spPr>
      </p:pic>
      <p:sp>
        <p:nvSpPr>
          <p:cNvPr id="6" name="Rectangle 5">
            <a:extLst>
              <a:ext uri="{FF2B5EF4-FFF2-40B4-BE49-F238E27FC236}">
                <a16:creationId xmlns:a16="http://schemas.microsoft.com/office/drawing/2014/main" id="{F42AA38E-A002-1E46-A5C0-BC5289FF3406}"/>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8F32C0-FC76-AB47-8F4F-D4D1BF0499C8}"/>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7</a:t>
            </a:fld>
            <a:endParaRPr lang="en-US" sz="2400" b="1" dirty="0">
              <a:solidFill>
                <a:schemeClr val="bg1"/>
              </a:solidFill>
            </a:endParaRPr>
          </a:p>
        </p:txBody>
      </p:sp>
      <p:grpSp>
        <p:nvGrpSpPr>
          <p:cNvPr id="8" name="Group 7">
            <a:extLst>
              <a:ext uri="{FF2B5EF4-FFF2-40B4-BE49-F238E27FC236}">
                <a16:creationId xmlns:a16="http://schemas.microsoft.com/office/drawing/2014/main" id="{E7EBFADD-966F-C547-BAB9-4A2B20917264}"/>
              </a:ext>
            </a:extLst>
          </p:cNvPr>
          <p:cNvGrpSpPr/>
          <p:nvPr/>
        </p:nvGrpSpPr>
        <p:grpSpPr>
          <a:xfrm>
            <a:off x="1088902" y="3857852"/>
            <a:ext cx="9752012" cy="6000297"/>
            <a:chOff x="1092198" y="3955243"/>
            <a:chExt cx="9752012" cy="6000297"/>
          </a:xfrm>
        </p:grpSpPr>
        <p:sp>
          <p:nvSpPr>
            <p:cNvPr id="9" name="TextBox 8">
              <a:extLst>
                <a:ext uri="{FF2B5EF4-FFF2-40B4-BE49-F238E27FC236}">
                  <a16:creationId xmlns:a16="http://schemas.microsoft.com/office/drawing/2014/main" id="{2A3B358A-7440-1F48-AF6A-0DC38C4C913E}"/>
                </a:ext>
              </a:extLst>
            </p:cNvPr>
            <p:cNvSpPr txBox="1"/>
            <p:nvPr/>
          </p:nvSpPr>
          <p:spPr>
            <a:xfrm>
              <a:off x="1092198" y="5742399"/>
              <a:ext cx="9752012" cy="4213141"/>
            </a:xfrm>
            <a:prstGeom prst="rect">
              <a:avLst/>
            </a:prstGeom>
            <a:noFill/>
          </p:spPr>
          <p:txBody>
            <a:bodyPr wrap="square" rtlCol="0">
              <a:spAutoFit/>
            </a:bodyPr>
            <a:lstStyle/>
            <a:p>
              <a:pPr>
                <a:lnSpc>
                  <a:spcPct val="125000"/>
                </a:lnSpc>
              </a:pPr>
              <a:r>
                <a:rPr lang="en-US" sz="2400" dirty="0">
                  <a:solidFill>
                    <a:srgbClr val="727272"/>
                  </a:solidFill>
                </a:rPr>
                <a:t>Ponding water occurs when there is poor or no drainage on the roof surface. This formation of water typically develops when drains, gutters, downspouts, and other components are not regularly cleaned or maintained.</a:t>
              </a:r>
            </a:p>
            <a:p>
              <a:pPr>
                <a:lnSpc>
                  <a:spcPct val="125000"/>
                </a:lnSpc>
              </a:pPr>
              <a:endParaRPr lang="en-US" sz="2400" dirty="0">
                <a:solidFill>
                  <a:srgbClr val="727272"/>
                </a:solidFill>
              </a:endParaRPr>
            </a:p>
            <a:p>
              <a:pPr>
                <a:lnSpc>
                  <a:spcPct val="125000"/>
                </a:lnSpc>
              </a:pPr>
              <a:r>
                <a:rPr lang="en-US" sz="2400" dirty="0">
                  <a:solidFill>
                    <a:srgbClr val="727272"/>
                  </a:solidFill>
                </a:rPr>
                <a:t>Naturally, ponding water can lead to roof leaks, but it can also lead to other serious problems. Ponding water adds extra weight to the roof surface, which can potentially compromise the structural integrity of your building. If not addressed in a timely manner, ponding water can become a very costly problem for a building owner or property manager.</a:t>
              </a:r>
            </a:p>
          </p:txBody>
        </p:sp>
        <p:sp>
          <p:nvSpPr>
            <p:cNvPr id="10" name="Subtitle 2">
              <a:extLst>
                <a:ext uri="{FF2B5EF4-FFF2-40B4-BE49-F238E27FC236}">
                  <a16:creationId xmlns:a16="http://schemas.microsoft.com/office/drawing/2014/main" id="{3375E58F-399A-134F-BA41-6596D6FD8FD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PONDING WATER</a:t>
              </a:r>
            </a:p>
          </p:txBody>
        </p:sp>
        <p:cxnSp>
          <p:nvCxnSpPr>
            <p:cNvPr id="11" name="Straight Connector 10">
              <a:extLst>
                <a:ext uri="{FF2B5EF4-FFF2-40B4-BE49-F238E27FC236}">
                  <a16:creationId xmlns:a16="http://schemas.microsoft.com/office/drawing/2014/main" id="{C04875B0-D18D-9948-9D28-55AF23CB5903}"/>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2"/>
          <a:stretch>
            <a:fillRect/>
          </a:stretch>
        </p:blipFill>
        <p:spPr>
          <a:xfrm>
            <a:off x="458788" y="419100"/>
            <a:ext cx="11506200"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8</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4319517"/>
            <a:ext cx="9752012" cy="5076967"/>
            <a:chOff x="1092198" y="3955243"/>
            <a:chExt cx="9752012" cy="5076967"/>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3289811"/>
            </a:xfrm>
            <a:prstGeom prst="rect">
              <a:avLst/>
            </a:prstGeom>
            <a:noFill/>
          </p:spPr>
          <p:txBody>
            <a:bodyPr wrap="square" rtlCol="0">
              <a:spAutoFit/>
            </a:bodyPr>
            <a:lstStyle/>
            <a:p>
              <a:pPr>
                <a:lnSpc>
                  <a:spcPct val="125000"/>
                </a:lnSpc>
              </a:pPr>
              <a:r>
                <a:rPr lang="en-US" sz="2400" dirty="0">
                  <a:solidFill>
                    <a:srgbClr val="727272"/>
                  </a:solidFill>
                </a:rPr>
                <a:t>In general, metal roofs systems are among the strongest and most durable roofing materials available on the market, but that does not mean they are impervious to physical wear and tear. </a:t>
              </a:r>
            </a:p>
            <a:p>
              <a:pPr>
                <a:lnSpc>
                  <a:spcPct val="125000"/>
                </a:lnSpc>
              </a:pPr>
              <a:endParaRPr lang="en-US" sz="2400" dirty="0">
                <a:solidFill>
                  <a:srgbClr val="727272"/>
                </a:solidFill>
              </a:endParaRPr>
            </a:p>
            <a:p>
              <a:pPr>
                <a:lnSpc>
                  <a:spcPct val="125000"/>
                </a:lnSpc>
              </a:pPr>
              <a:r>
                <a:rPr lang="en-US" sz="2400" dirty="0">
                  <a:solidFill>
                    <a:srgbClr val="727272"/>
                  </a:solidFill>
                </a:rPr>
                <a:t>One of the most common issues with metal roof systems are loose, or failing, fasteners. These can not only lead to roof leaks, they can also lead to an assortment of other roof-related maintenance issues.</a:t>
              </a: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LOOSE FASTENERS</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4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19100"/>
            <a:ext cx="11506199"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06199" cy="6172200"/>
          </a:xfrm>
          <a:prstGeom prst="rect">
            <a:avLst/>
          </a:prstGeom>
          <a:ln>
            <a:noFill/>
          </a:ln>
        </p:spPr>
      </p:pic>
      <p:sp>
        <p:nvSpPr>
          <p:cNvPr id="6" name="Rectangle 5">
            <a:extLst>
              <a:ext uri="{FF2B5EF4-FFF2-40B4-BE49-F238E27FC236}">
                <a16:creationId xmlns:a16="http://schemas.microsoft.com/office/drawing/2014/main" id="{B5D1B4CB-7078-A544-8E04-5388BB9189F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7ABD94-1D52-D641-803C-06009E76D390}"/>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9</a:t>
            </a:fld>
            <a:endParaRPr lang="en-US" sz="2400" b="1" dirty="0">
              <a:solidFill>
                <a:schemeClr val="bg1"/>
              </a:solidFill>
            </a:endParaRPr>
          </a:p>
        </p:txBody>
      </p:sp>
      <p:grpSp>
        <p:nvGrpSpPr>
          <p:cNvPr id="8" name="Group 7">
            <a:extLst>
              <a:ext uri="{FF2B5EF4-FFF2-40B4-BE49-F238E27FC236}">
                <a16:creationId xmlns:a16="http://schemas.microsoft.com/office/drawing/2014/main" id="{83C51621-BE23-BE44-BEEE-75300DA14012}"/>
              </a:ext>
            </a:extLst>
          </p:cNvPr>
          <p:cNvGrpSpPr/>
          <p:nvPr/>
        </p:nvGrpSpPr>
        <p:grpSpPr>
          <a:xfrm>
            <a:off x="1092198" y="5012014"/>
            <a:ext cx="9752012" cy="3691973"/>
            <a:chOff x="1092198" y="3955243"/>
            <a:chExt cx="9752012" cy="3691973"/>
          </a:xfrm>
        </p:grpSpPr>
        <p:sp>
          <p:nvSpPr>
            <p:cNvPr id="9" name="TextBox 8">
              <a:extLst>
                <a:ext uri="{FF2B5EF4-FFF2-40B4-BE49-F238E27FC236}">
                  <a16:creationId xmlns:a16="http://schemas.microsoft.com/office/drawing/2014/main" id="{F8C4E9FE-7851-2948-B3D3-2CC834542261}"/>
                </a:ext>
              </a:extLst>
            </p:cNvPr>
            <p:cNvSpPr txBox="1"/>
            <p:nvPr/>
          </p:nvSpPr>
          <p:spPr>
            <a:xfrm>
              <a:off x="1092198" y="5742399"/>
              <a:ext cx="9752012" cy="1904817"/>
            </a:xfrm>
            <a:prstGeom prst="rect">
              <a:avLst/>
            </a:prstGeom>
            <a:noFill/>
          </p:spPr>
          <p:txBody>
            <a:bodyPr wrap="square" rtlCol="0">
              <a:spAutoFit/>
            </a:bodyPr>
            <a:lstStyle/>
            <a:p>
              <a:pPr>
                <a:lnSpc>
                  <a:spcPct val="125000"/>
                </a:lnSpc>
              </a:pPr>
              <a:r>
                <a:rPr lang="en-US" sz="2400" dirty="0">
                  <a:solidFill>
                    <a:srgbClr val="727272"/>
                  </a:solidFill>
                </a:rPr>
                <a:t>Just like any other type of commercial roofing substrate, metal roofs are susceptible to various types of damage. The most common types of physical damage include the following: storm damage, damage caused by foot traffic, punctures, denting, scratches, premature discoloration, etc.</a:t>
              </a:r>
            </a:p>
          </p:txBody>
        </p:sp>
        <p:sp>
          <p:nvSpPr>
            <p:cNvPr id="10" name="Subtitle 2">
              <a:extLst>
                <a:ext uri="{FF2B5EF4-FFF2-40B4-BE49-F238E27FC236}">
                  <a16:creationId xmlns:a16="http://schemas.microsoft.com/office/drawing/2014/main" id="{A918EC2C-F8FE-274F-864F-2C263F840FC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PHYSICAL DAMAGE</a:t>
              </a:r>
            </a:p>
          </p:txBody>
        </p:sp>
        <p:cxnSp>
          <p:nvCxnSpPr>
            <p:cNvPr id="11" name="Straight Connector 10">
              <a:extLst>
                <a:ext uri="{FF2B5EF4-FFF2-40B4-BE49-F238E27FC236}">
                  <a16:creationId xmlns:a16="http://schemas.microsoft.com/office/drawing/2014/main" id="{4F68CD09-E308-2F49-A1DA-B4971D9122B8}"/>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81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16445</TotalTime>
  <Words>1775</Words>
  <Application>Microsoft Macintosh PowerPoint</Application>
  <PresentationFormat>Custom</PresentationFormat>
  <Paragraphs>162</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Cameron Moore</cp:lastModifiedBy>
  <cp:revision>593</cp:revision>
  <cp:lastPrinted>2018-07-11T21:34:32Z</cp:lastPrinted>
  <dcterms:created xsi:type="dcterms:W3CDTF">2018-06-12T20:17:23Z</dcterms:created>
  <dcterms:modified xsi:type="dcterms:W3CDTF">2023-05-23T15:07:45Z</dcterms:modified>
</cp:coreProperties>
</file>